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8" r:id="rId3"/>
    <p:sldId id="369" r:id="rId4"/>
    <p:sldId id="270" r:id="rId5"/>
    <p:sldId id="341" r:id="rId6"/>
    <p:sldId id="286" r:id="rId7"/>
    <p:sldId id="345" r:id="rId8"/>
    <p:sldId id="299" r:id="rId9"/>
    <p:sldId id="357" r:id="rId10"/>
    <p:sldId id="358" r:id="rId11"/>
    <p:sldId id="304" r:id="rId12"/>
    <p:sldId id="288" r:id="rId13"/>
    <p:sldId id="363" r:id="rId14"/>
    <p:sldId id="366" r:id="rId15"/>
    <p:sldId id="367" r:id="rId16"/>
    <p:sldId id="310" r:id="rId17"/>
    <p:sldId id="311" r:id="rId18"/>
    <p:sldId id="378" r:id="rId19"/>
    <p:sldId id="372" r:id="rId20"/>
    <p:sldId id="381" r:id="rId21"/>
    <p:sldId id="375" r:id="rId22"/>
    <p:sldId id="376" r:id="rId23"/>
    <p:sldId id="377" r:id="rId24"/>
    <p:sldId id="373" r:id="rId25"/>
    <p:sldId id="371" r:id="rId26"/>
    <p:sldId id="258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777777"/>
    <a:srgbClr val="CCFFFF"/>
    <a:srgbClr val="66FFFF"/>
    <a:srgbClr val="66CCFF"/>
    <a:srgbClr val="33CCFF"/>
    <a:srgbClr val="000066"/>
    <a:srgbClr val="FF9B0A"/>
    <a:srgbClr val="FF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433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5498D-ED38-4BBA-8072-66E065B18FDE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C5B6-83EC-436A-9E1E-6B218DB0C9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69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9B98E-73D0-4F3D-BE69-2DBBE0672A74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0F02-0A32-4D87-B438-FF72F0B58A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98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0F02-0A32-4D87-B438-FF72F0B58A1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0F02-0A32-4D87-B438-FF72F0B58A1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81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0F02-0A32-4D87-B438-FF72F0B58A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4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0F02-0A32-4D87-B438-FF72F0B58A1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24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5556" y="4530524"/>
            <a:ext cx="12176444" cy="10831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00000"/>
                  <a:alpha val="0"/>
                </a:schemeClr>
              </a:gs>
              <a:gs pos="90000">
                <a:schemeClr val="accent3">
                  <a:alpha val="20000"/>
                  <a:lumMod val="100000"/>
                </a:schemeClr>
              </a:gs>
              <a:gs pos="50000">
                <a:schemeClr val="tx2">
                  <a:alpha val="20000"/>
                  <a:lumMod val="100000"/>
                </a:schemeClr>
              </a:gs>
              <a:gs pos="10000">
                <a:schemeClr val="accent3">
                  <a:alpha val="20000"/>
                  <a:lumMod val="100000"/>
                </a:schemeClr>
              </a:gs>
              <a:gs pos="100000">
                <a:schemeClr val="accent3">
                  <a:alpha val="0"/>
                  <a:lumMod val="10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15556" y="547138"/>
            <a:ext cx="12176444" cy="108317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0"/>
                  <a:lumMod val="80000"/>
                </a:schemeClr>
              </a:gs>
              <a:gs pos="90000">
                <a:schemeClr val="accent3">
                  <a:lumMod val="80000"/>
                  <a:alpha val="50000"/>
                </a:schemeClr>
              </a:gs>
              <a:gs pos="50000">
                <a:schemeClr val="tx2">
                  <a:alpha val="20000"/>
                  <a:lumMod val="50000"/>
                </a:schemeClr>
              </a:gs>
              <a:gs pos="10000">
                <a:schemeClr val="accent3">
                  <a:lumMod val="80000"/>
                  <a:alpha val="50000"/>
                </a:schemeClr>
              </a:gs>
              <a:gs pos="100000">
                <a:schemeClr val="accent3">
                  <a:alpha val="0"/>
                  <a:lumMod val="8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700094" y="-22108"/>
            <a:ext cx="2811463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RIZONT</a:t>
            </a: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845978" y="2676491"/>
            <a:ext cx="10515600" cy="40359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/>
          </p:nvPr>
        </p:nvSpPr>
        <p:spPr>
          <a:xfrm>
            <a:off x="845978" y="1702571"/>
            <a:ext cx="10515600" cy="6826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de-DE" sz="3200" kern="120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270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889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29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93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459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67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24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76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Unter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8200" y="2443039"/>
            <a:ext cx="10515600" cy="37339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838200" y="1551658"/>
            <a:ext cx="10515600" cy="80168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84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4507831" y="0"/>
            <a:ext cx="330467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RIZONT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2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272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/>
          <p:cNvCxnSpPr/>
          <p:nvPr userDrawn="1"/>
        </p:nvCxnSpPr>
        <p:spPr>
          <a:xfrm>
            <a:off x="0" y="649287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-4096"/>
            <a:ext cx="12192000" cy="67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465261"/>
            <a:ext cx="10515600" cy="471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0" y="65578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0" y="6500728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RIZONT</a:t>
            </a: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5565017" y="6541531"/>
            <a:ext cx="106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C49AFF-5548-4917-9DB9-8E0C666AF5A9}" type="slidenum">
              <a:rPr lang="de-DE" sz="12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8254093" y="6541531"/>
            <a:ext cx="3483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SLA Reporting leicht gemacht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52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11716408" y="6530400"/>
            <a:ext cx="432000" cy="286524"/>
          </a:xfrm>
          <a:prstGeom prst="actionButtonBeginning">
            <a:avLst/>
          </a:prstGeom>
          <a:solidFill>
            <a:schemeClr val="bg1"/>
          </a:solidFill>
          <a:ln w="317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0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500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5008"/>
        </a:buClr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500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5008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5008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CH_Docu/BCH_Docu.ht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sz="4400" b="1" dirty="0" smtClean="0"/>
              <a:t>XINFO</a:t>
            </a:r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991976" y="2385196"/>
            <a:ext cx="82235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SLA Reporting leicht gemacht</a:t>
            </a:r>
            <a:endParaRPr lang="de-DE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67213" y="3698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84" y="3548380"/>
            <a:ext cx="2281624" cy="120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80" y="4150234"/>
            <a:ext cx="2515686" cy="132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15" y="4871228"/>
            <a:ext cx="2298091" cy="1212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46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700087"/>
            <a:ext cx="11477625" cy="5457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Automic – Darstellung ‚Post Script Activation</a:t>
            </a:r>
            <a:r>
              <a:rPr lang="de-DE"/>
              <a:t>‘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11228" y="2013250"/>
            <a:ext cx="2179377" cy="47327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07366" y="2752533"/>
            <a:ext cx="1775160" cy="39919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86295" y="2752533"/>
            <a:ext cx="2309891" cy="442674"/>
          </a:xfrm>
          <a:prstGeom prst="wedgeRoundRectCallout">
            <a:avLst>
              <a:gd name="adj1" fmla="val -20874"/>
              <a:gd name="adj2" fmla="val -1134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Dieses Objekt…</a:t>
            </a:r>
            <a:endParaRPr lang="de-DE" altLang="de-DE" sz="200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700916" y="3740163"/>
            <a:ext cx="2024751" cy="783193"/>
          </a:xfrm>
          <a:prstGeom prst="wedgeRoundRectCallout">
            <a:avLst>
              <a:gd name="adj1" fmla="val 6639"/>
              <a:gd name="adj2" fmla="val -1483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aktiviert in “POST Script”</a:t>
            </a:r>
            <a:endParaRPr lang="de-DE" altLang="de-DE" sz="2000">
              <a:solidFill>
                <a:schemeClr val="tx1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662987" y="3746399"/>
            <a:ext cx="2105025" cy="783193"/>
          </a:xfrm>
          <a:prstGeom prst="wedgeRoundRectCallout">
            <a:avLst>
              <a:gd name="adj1" fmla="val -15241"/>
              <a:gd name="adj2" fmla="val -12261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… dieses “Call” Objekt</a:t>
            </a:r>
            <a:endParaRPr lang="de-DE" alt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00087"/>
            <a:ext cx="11487150" cy="5457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Kritischer Pfad im Automic Jobnetzplan</a:t>
            </a:r>
            <a:endParaRPr lang="de-DE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8839117" y="1219200"/>
            <a:ext cx="2149725" cy="2652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200">
              <a:solidFill>
                <a:srgbClr val="00FF00"/>
              </a:solidFill>
              <a:latin typeface="Courier" pitchFamily="49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0800000">
            <a:off x="2632526" y="4781415"/>
            <a:ext cx="4765052" cy="442674"/>
          </a:xfrm>
          <a:prstGeom prst="wedgeRoundRectCallout">
            <a:avLst>
              <a:gd name="adj1" fmla="val 65284"/>
              <a:gd name="adj2" fmla="val 537235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0800000">
            <a:off x="2632526" y="4781415"/>
            <a:ext cx="4765052" cy="442674"/>
          </a:xfrm>
          <a:prstGeom prst="wedgeRoundRectCallout">
            <a:avLst>
              <a:gd name="adj1" fmla="val -52102"/>
              <a:gd name="adj2" fmla="val 306480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10800000">
            <a:off x="2480126" y="4288496"/>
            <a:ext cx="5108658" cy="1123712"/>
          </a:xfrm>
          <a:prstGeom prst="wedgeRoundRectCallout">
            <a:avLst>
              <a:gd name="adj1" fmla="val 15941"/>
              <a:gd name="adj2" fmla="val 239487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Dabei wird auf Basis der jeweiligen „ERT“ der längste Weg durch das Jobnetz ermittelt und die Gesamtzeit errechnet.</a:t>
            </a:r>
          </a:p>
        </p:txBody>
      </p:sp>
    </p:spTree>
    <p:extLst>
      <p:ext uri="{BB962C8B-B14F-4D97-AF65-F5344CB8AC3E}">
        <p14:creationId xmlns:p14="http://schemas.microsoft.com/office/powerpoint/2010/main" val="36695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/>
          <p:nvPr/>
        </p:nvPicPr>
        <p:blipFill rotWithShape="1">
          <a:blip r:embed="rId2"/>
          <a:srcRect l="574" r="551" b="1184"/>
          <a:stretch/>
        </p:blipFill>
        <p:spPr bwMode="auto">
          <a:xfrm>
            <a:off x="352425" y="700087"/>
            <a:ext cx="11487150" cy="5457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XINFO – Daten Export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2571750"/>
            <a:ext cx="4781550" cy="171450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94610" y="3871160"/>
            <a:ext cx="2624513" cy="1123712"/>
          </a:xfrm>
          <a:prstGeom prst="wedgeRoundRectCallout">
            <a:avLst>
              <a:gd name="adj1" fmla="val -53845"/>
              <a:gd name="adj2" fmla="val -11429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Mit </a:t>
            </a:r>
            <a:r>
              <a:rPr lang="de-DE" altLang="de-DE" sz="2000" smtClean="0">
                <a:solidFill>
                  <a:schemeClr val="tx1"/>
                </a:solidFill>
              </a:rPr>
              <a:t>„Export“ </a:t>
            </a:r>
            <a:r>
              <a:rPr lang="de-DE" altLang="de-DE" sz="2000">
                <a:solidFill>
                  <a:schemeClr val="tx1"/>
                </a:solidFill>
              </a:rPr>
              <a:t>können XINFO-Daten exportiert werden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36161" t="35830" r="14527" b="7819"/>
          <a:stretch/>
        </p:blipFill>
        <p:spPr>
          <a:xfrm>
            <a:off x="6273168" y="891230"/>
            <a:ext cx="5645385" cy="3628817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863041" y="2604915"/>
            <a:ext cx="4465638" cy="783193"/>
          </a:xfrm>
          <a:prstGeom prst="wedgeRoundRectCallout">
            <a:avLst>
              <a:gd name="adj1" fmla="val -26666"/>
              <a:gd name="adj2" fmla="val 9031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Dateityp angeben: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txt, csv, htm, wmf, bmp, jpg, u.v.w.</a:t>
            </a:r>
          </a:p>
        </p:txBody>
      </p:sp>
    </p:spTree>
    <p:extLst>
      <p:ext uri="{BB962C8B-B14F-4D97-AF65-F5344CB8AC3E}">
        <p14:creationId xmlns:p14="http://schemas.microsoft.com/office/powerpoint/2010/main" val="16501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00087"/>
            <a:ext cx="11487150" cy="5457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Automic – Suche nach inaktiven Objekten</a:t>
            </a:r>
            <a:endParaRPr lang="de-DE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722178" y="1436914"/>
            <a:ext cx="2697594" cy="4441372"/>
          </a:xfrm>
          <a:prstGeom prst="roundRect">
            <a:avLst>
              <a:gd name="adj" fmla="val 755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59505" y="3266003"/>
            <a:ext cx="3386254" cy="783193"/>
          </a:xfrm>
          <a:prstGeom prst="wedgeRoundRectCallout">
            <a:avLst>
              <a:gd name="adj1" fmla="val 46885"/>
              <a:gd name="adj2" fmla="val -8225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… und in welchen Plan sie nicht aktiv sind. </a:t>
            </a:r>
            <a:endParaRPr lang="de-DE" altLang="de-DE" sz="200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028677" y="4843310"/>
            <a:ext cx="2219893" cy="783193"/>
          </a:xfrm>
          <a:prstGeom prst="wedgeRoundRectCallout">
            <a:avLst>
              <a:gd name="adj1" fmla="val -39538"/>
              <a:gd name="adj2" fmla="val -10168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Alle inaktiven Objekte …</a:t>
            </a:r>
            <a:endParaRPr lang="de-DE" alt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00087"/>
            <a:ext cx="11487150" cy="5457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Automic – Gelöschte Objekte</a:t>
            </a:r>
            <a:endParaRPr lang="de-DE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208729" y="4524055"/>
            <a:ext cx="2038350" cy="783193"/>
          </a:xfrm>
          <a:prstGeom prst="wedgeRoundRectCallout">
            <a:avLst>
              <a:gd name="adj1" fmla="val 82170"/>
              <a:gd name="adj2" fmla="val -10293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Alle gelöschten Objekten</a:t>
            </a:r>
            <a:endParaRPr lang="de-DE" altLang="de-DE" sz="2000">
              <a:solidFill>
                <a:schemeClr val="tx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878697" y="1445152"/>
            <a:ext cx="3224686" cy="4441372"/>
          </a:xfrm>
          <a:prstGeom prst="roundRect">
            <a:avLst>
              <a:gd name="adj" fmla="val 755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XINFO – Batch Interface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064284"/>
            <a:ext cx="10515600" cy="49905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Batch Interface (BIF) erlaubt Ihnen Displays zu öffnen und Zeilenkommandos von einem Script laufen zu lassen, um Reports zu erstellen.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Alle Funktionen aus dem Dialog sind im Batch ausführbar.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Alle gängigen Ausgabeformate sind nutzbar.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Die </a:t>
            </a:r>
            <a:r>
              <a:rPr lang="de-DE" dirty="0" err="1" smtClean="0"/>
              <a:t>Scriptsprache</a:t>
            </a:r>
            <a:r>
              <a:rPr lang="de-DE" dirty="0" smtClean="0"/>
              <a:t> stellt Befehle bereit um HTML-Dateien inklusive Bildern von Netzplänen und Barcharts </a:t>
            </a:r>
            <a:r>
              <a:rPr lang="de-DE" dirty="0"/>
              <a:t>zu </a:t>
            </a:r>
            <a:r>
              <a:rPr lang="de-DE" dirty="0" smtClean="0"/>
              <a:t>erstellen.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Scripts können im integrierten Editor entwickelt werden, wo sie auch ausgeführt werden können.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Es können von außen Variablen übergeben und in den Abfragen genutzt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7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00087"/>
            <a:ext cx="11487150" cy="5457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XINFO – Batch Interface</a:t>
            </a:r>
            <a:endParaRPr lang="de-DE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10800000">
            <a:off x="7180738" y="1747439"/>
            <a:ext cx="3613484" cy="2485787"/>
          </a:xfrm>
          <a:prstGeom prst="wedgeRoundRectCallout">
            <a:avLst>
              <a:gd name="adj1" fmla="val 84617"/>
              <a:gd name="adj2" fmla="val -17701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>
                <a:solidFill>
                  <a:schemeClr val="tx1"/>
                </a:solidFill>
              </a:rPr>
              <a:t>BIF Statements wie ARRANGE, IF, SCAN und GOTO sind verfügbar.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>
                <a:solidFill>
                  <a:schemeClr val="tx1"/>
                </a:solidFill>
              </a:rPr>
              <a:t>Damit und mit den XINFO-Linecommands können Sie komplexe Reports und Dokumentationen erstellen.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402226" y="5114275"/>
            <a:ext cx="5585254" cy="4426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Im Client definieren und im Batch ausführen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32454"/>
          <a:stretch/>
        </p:blipFill>
        <p:spPr>
          <a:xfrm>
            <a:off x="152400" y="1217934"/>
            <a:ext cx="11887200" cy="43492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XINFO – </a:t>
            </a:r>
            <a:r>
              <a:rPr lang="de-DE" dirty="0" err="1" smtClean="0"/>
              <a:t>Automic</a:t>
            </a:r>
            <a:r>
              <a:rPr lang="de-DE" dirty="0" smtClean="0"/>
              <a:t> HTML Dokumentation</a:t>
            </a:r>
            <a:endParaRPr lang="de-DE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rot="10800000">
            <a:off x="7491664" y="1002909"/>
            <a:ext cx="4547936" cy="783193"/>
          </a:xfrm>
          <a:prstGeom prst="wedgeRoundRectCallout">
            <a:avLst>
              <a:gd name="adj1" fmla="val 71986"/>
              <a:gd name="adj2" fmla="val -41486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smtClean="0">
                <a:solidFill>
                  <a:schemeClr val="tx1"/>
                </a:solidFill>
              </a:rPr>
              <a:t>HTML-</a:t>
            </a:r>
            <a:r>
              <a:rPr lang="en-US" altLang="de-DE" sz="2000" dirty="0" err="1" smtClean="0">
                <a:solidFill>
                  <a:schemeClr val="tx1"/>
                </a:solidFill>
              </a:rPr>
              <a:t>Dokument</a:t>
            </a:r>
            <a:r>
              <a:rPr lang="en-US" altLang="de-DE" sz="2000" dirty="0" smtClean="0">
                <a:solidFill>
                  <a:schemeClr val="tx1"/>
                </a:solidFill>
              </a:rPr>
              <a:t> </a:t>
            </a:r>
            <a:r>
              <a:rPr lang="en-US" altLang="de-DE" sz="2000" dirty="0" err="1" smtClean="0">
                <a:solidFill>
                  <a:schemeClr val="tx1"/>
                </a:solidFill>
              </a:rPr>
              <a:t>erstellt</a:t>
            </a:r>
            <a:r>
              <a:rPr lang="en-US" altLang="de-DE" sz="2000" dirty="0" smtClean="0">
                <a:solidFill>
                  <a:schemeClr val="tx1"/>
                </a:solidFill>
              </a:rPr>
              <a:t> </a:t>
            </a:r>
            <a:r>
              <a:rPr lang="en-US" altLang="de-DE" sz="2000" dirty="0" err="1">
                <a:solidFill>
                  <a:schemeClr val="tx1"/>
                </a:solidFill>
              </a:rPr>
              <a:t>mit</a:t>
            </a:r>
            <a:r>
              <a:rPr lang="en-US" altLang="de-DE" sz="2000" dirty="0">
                <a:solidFill>
                  <a:schemeClr val="tx1"/>
                </a:solidFill>
              </a:rPr>
              <a:t> </a:t>
            </a:r>
            <a:r>
              <a:rPr lang="en-US" altLang="de-DE" sz="2000" dirty="0" err="1" smtClean="0">
                <a:solidFill>
                  <a:schemeClr val="tx1"/>
                </a:solidFill>
              </a:rPr>
              <a:t>dem</a:t>
            </a:r>
            <a:endParaRPr lang="en-US" altLang="de-DE" sz="20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smtClean="0">
                <a:solidFill>
                  <a:schemeClr val="tx1"/>
                </a:solidFill>
              </a:rPr>
              <a:t>PC-Client </a:t>
            </a:r>
            <a:r>
              <a:rPr lang="en-US" altLang="de-DE" sz="2000" dirty="0">
                <a:solidFill>
                  <a:schemeClr val="tx1"/>
                </a:solidFill>
              </a:rPr>
              <a:t>und </a:t>
            </a:r>
            <a:r>
              <a:rPr lang="en-US" altLang="de-DE" sz="2000" dirty="0" smtClean="0">
                <a:solidFill>
                  <a:schemeClr val="tx1"/>
                </a:solidFill>
              </a:rPr>
              <a:t>BIF-Statements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43416" y="5782179"/>
            <a:ext cx="5585254" cy="4426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Integrierbar in SEND_TO Funktion im </a:t>
            </a:r>
            <a:r>
              <a:rPr lang="de-DE" altLang="de-DE" sz="2000" dirty="0" err="1" smtClean="0">
                <a:solidFill>
                  <a:schemeClr val="tx1"/>
                </a:solidFill>
              </a:rPr>
              <a:t>Automic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0800000">
            <a:off x="7915912" y="2949870"/>
            <a:ext cx="3855958" cy="442674"/>
          </a:xfrm>
          <a:prstGeom prst="wedgeRoundRectCallout">
            <a:avLst>
              <a:gd name="adj1" fmla="val 75832"/>
              <a:gd name="adj2" fmla="val 111110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err="1" smtClean="0">
                <a:solidFill>
                  <a:schemeClr val="tx1"/>
                </a:solidFill>
              </a:rPr>
              <a:t>Darstellung</a:t>
            </a:r>
            <a:r>
              <a:rPr lang="en-US" altLang="de-DE" sz="2000" dirty="0" smtClean="0">
                <a:solidFill>
                  <a:schemeClr val="tx1"/>
                </a:solidFill>
              </a:rPr>
              <a:t> </a:t>
            </a:r>
            <a:r>
              <a:rPr lang="en-US" altLang="de-DE" sz="2000" dirty="0" err="1" smtClean="0">
                <a:solidFill>
                  <a:schemeClr val="tx1"/>
                </a:solidFill>
              </a:rPr>
              <a:t>Detailinformation</a:t>
            </a:r>
            <a:r>
              <a:rPr lang="en-US" altLang="de-DE" sz="2000" dirty="0" smtClean="0">
                <a:solidFill>
                  <a:schemeClr val="tx1"/>
                </a:solidFill>
              </a:rPr>
              <a:t> …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7915912" y="4258512"/>
            <a:ext cx="3855958" cy="442674"/>
          </a:xfrm>
          <a:prstGeom prst="wedgeRoundRectCallout">
            <a:avLst>
              <a:gd name="adj1" fmla="val 81331"/>
              <a:gd name="adj2" fmla="val 38534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smtClean="0">
                <a:solidFill>
                  <a:schemeClr val="tx1"/>
                </a:solidFill>
              </a:rPr>
              <a:t>und </a:t>
            </a:r>
            <a:r>
              <a:rPr lang="en-US" altLang="de-DE" sz="2000" dirty="0" err="1">
                <a:solidFill>
                  <a:schemeClr val="tx1"/>
                </a:solidFill>
              </a:rPr>
              <a:t>graphischer</a:t>
            </a:r>
            <a:r>
              <a:rPr lang="en-US" altLang="de-DE" sz="2000" dirty="0">
                <a:solidFill>
                  <a:schemeClr val="tx1"/>
                </a:solidFill>
              </a:rPr>
              <a:t> </a:t>
            </a:r>
            <a:r>
              <a:rPr lang="en-US" altLang="de-DE" sz="2000" dirty="0" err="1">
                <a:solidFill>
                  <a:schemeClr val="tx1"/>
                </a:solidFill>
              </a:rPr>
              <a:t>Darstellung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030464" y="592690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 action="ppaction://hlinkfile"/>
              </a:rPr>
              <a:t>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4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150074" y="4782070"/>
            <a:ext cx="7629837" cy="403594"/>
          </a:xfrm>
        </p:spPr>
        <p:txBody>
          <a:bodyPr/>
          <a:lstStyle/>
          <a:p>
            <a:r>
              <a:rPr lang="de-DE" dirty="0" smtClean="0"/>
              <a:t>Ein Werkzeug - Viele Möglichkeiten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775" y="804783"/>
            <a:ext cx="2523857" cy="1199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530" y="1683383"/>
            <a:ext cx="2545031" cy="1209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634" y="2627870"/>
            <a:ext cx="2545031" cy="1209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70" y="826648"/>
            <a:ext cx="4838730" cy="3358026"/>
          </a:xfrm>
          <a:prstGeom prst="rect">
            <a:avLst/>
          </a:prstGeom>
        </p:spPr>
      </p:pic>
      <p:cxnSp>
        <p:nvCxnSpPr>
          <p:cNvPr id="12" name="Gerade Verbindung mit Pfeil 11"/>
          <p:cNvCxnSpPr>
            <a:stCxn id="10" idx="3"/>
          </p:cNvCxnSpPr>
          <p:nvPr/>
        </p:nvCxnSpPr>
        <p:spPr>
          <a:xfrm flipV="1">
            <a:off x="5209500" y="1404356"/>
            <a:ext cx="1342103" cy="110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" idx="3"/>
          </p:cNvCxnSpPr>
          <p:nvPr/>
        </p:nvCxnSpPr>
        <p:spPr>
          <a:xfrm flipV="1">
            <a:off x="5209500" y="2415068"/>
            <a:ext cx="2545030" cy="9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3"/>
          </p:cNvCxnSpPr>
          <p:nvPr/>
        </p:nvCxnSpPr>
        <p:spPr>
          <a:xfrm>
            <a:off x="5209500" y="2505661"/>
            <a:ext cx="3887134" cy="72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Chart 1. Schritt - Datenbesorgung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700211" y="792427"/>
            <a:ext cx="2433639" cy="2399482"/>
            <a:chOff x="1700211" y="792427"/>
            <a:chExt cx="2433639" cy="239948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0211" y="792427"/>
              <a:ext cx="2433639" cy="2046194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2064015" y="2730244"/>
              <a:ext cx="1928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Datenquelle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2216171" y="2391716"/>
              <a:ext cx="1651201" cy="338528"/>
            </a:xfrm>
            <a:prstGeom prst="roundRect">
              <a:avLst>
                <a:gd name="adj" fmla="val 755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5008"/>
                </a:buClr>
                <a:buSzPct val="150000"/>
                <a:buChar char="•"/>
                <a:defRPr sz="32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5008"/>
                </a:buClr>
                <a:buSzPct val="150000"/>
                <a:buChar char="–"/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>
                <a:latin typeface="Helvetica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133850" y="815259"/>
            <a:ext cx="5974970" cy="2376650"/>
            <a:chOff x="4133850" y="815259"/>
            <a:chExt cx="5974970" cy="237665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8002" y="815259"/>
              <a:ext cx="4960818" cy="1829810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4417214" y="1779693"/>
              <a:ext cx="5293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b="1" dirty="0" smtClean="0">
                  <a:solidFill>
                    <a:srgbClr val="0000CC"/>
                  </a:solidFill>
                </a:rPr>
                <a:t>+</a:t>
              </a:r>
              <a:endParaRPr lang="de-DE" sz="5400" b="1" dirty="0">
                <a:solidFill>
                  <a:srgbClr val="0000CC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952388" y="2730244"/>
              <a:ext cx="1552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Selektion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5324476" y="895350"/>
              <a:ext cx="3648074" cy="276225"/>
            </a:xfrm>
            <a:prstGeom prst="roundRect">
              <a:avLst>
                <a:gd name="adj" fmla="val 755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5008"/>
                </a:buClr>
                <a:buSzPct val="150000"/>
                <a:buChar char="•"/>
                <a:defRPr sz="32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5008"/>
                </a:buClr>
                <a:buSzPct val="150000"/>
                <a:buChar char="–"/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>
                <a:latin typeface="Helvetica" panose="020B0604020202020204" pitchFamily="34" charset="0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5324476" y="1427619"/>
              <a:ext cx="3185736" cy="276225"/>
            </a:xfrm>
            <a:prstGeom prst="roundRect">
              <a:avLst>
                <a:gd name="adj" fmla="val 755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5008"/>
                </a:buClr>
                <a:buSzPct val="150000"/>
                <a:buChar char="•"/>
                <a:defRPr sz="32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5008"/>
                </a:buClr>
                <a:buSzPct val="150000"/>
                <a:buChar char="–"/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>
                <a:latin typeface="Helvetica" panose="020B0604020202020204" pitchFamily="34" charset="0"/>
              </a:endParaRP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5324476" y="1981792"/>
              <a:ext cx="3185736" cy="276225"/>
            </a:xfrm>
            <a:prstGeom prst="roundRect">
              <a:avLst>
                <a:gd name="adj" fmla="val 755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5008"/>
                </a:buClr>
                <a:buSzPct val="150000"/>
                <a:buChar char="•"/>
                <a:defRPr sz="32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5008"/>
                </a:buClr>
                <a:buSzPct val="150000"/>
                <a:buChar char="–"/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5008"/>
                </a:buClr>
                <a:buSzPct val="150000"/>
                <a:buChar char="»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>
                <a:latin typeface="Helvetica" panose="020B0604020202020204" pitchFamily="34" charset="0"/>
              </a:endParaRPr>
            </a:p>
          </p:txBody>
        </p:sp>
        <p:cxnSp>
          <p:nvCxnSpPr>
            <p:cNvPr id="22" name="Gewinkelte Verbindung 21"/>
            <p:cNvCxnSpPr>
              <a:stCxn id="6" idx="3"/>
              <a:endCxn id="7" idx="1"/>
            </p:cNvCxnSpPr>
            <p:nvPr/>
          </p:nvCxnSpPr>
          <p:spPr>
            <a:xfrm flipV="1">
              <a:off x="4133850" y="1730164"/>
              <a:ext cx="1014152" cy="85360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1779623" y="1730164"/>
            <a:ext cx="9368890" cy="4664255"/>
            <a:chOff x="1779623" y="1730164"/>
            <a:chExt cx="9368890" cy="466425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9623" y="3533725"/>
              <a:ext cx="8230980" cy="2518878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10619201" y="2764284"/>
              <a:ext cx="5293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400" b="1" dirty="0" smtClean="0">
                  <a:solidFill>
                    <a:srgbClr val="0000CC"/>
                  </a:solidFill>
                </a:rPr>
                <a:t>=</a:t>
              </a:r>
              <a:endParaRPr lang="de-DE" sz="5400" b="1" dirty="0">
                <a:solidFill>
                  <a:srgbClr val="0000CC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505601" y="5932754"/>
              <a:ext cx="2640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Ergebnis-Tabelle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Gewinkelte Verbindung 23"/>
            <p:cNvCxnSpPr>
              <a:stCxn id="7" idx="3"/>
              <a:endCxn id="8" idx="3"/>
            </p:cNvCxnSpPr>
            <p:nvPr/>
          </p:nvCxnSpPr>
          <p:spPr>
            <a:xfrm flipH="1">
              <a:off x="10010603" y="1730164"/>
              <a:ext cx="98217" cy="3063000"/>
            </a:xfrm>
            <a:prstGeom prst="bentConnector3">
              <a:avLst>
                <a:gd name="adj1" fmla="val -23275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4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876000" y="1697947"/>
            <a:ext cx="10440000" cy="4666655"/>
            <a:chOff x="876000" y="1697947"/>
            <a:chExt cx="10440000" cy="4666655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876000" y="1697947"/>
              <a:ext cx="10440000" cy="4666655"/>
              <a:chOff x="214313" y="1782763"/>
              <a:chExt cx="8458200" cy="4502150"/>
            </a:xfrm>
          </p:grpSpPr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>
                <a:off x="214313" y="1827213"/>
                <a:ext cx="8458200" cy="435768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spcBef>
                    <a:spcPct val="50000"/>
                  </a:spcBef>
                  <a:spcAft>
                    <a:spcPct val="20000"/>
                  </a:spcAft>
                  <a:buClr>
                    <a:srgbClr val="FF5008"/>
                  </a:buClr>
                  <a:buSzPct val="150000"/>
                  <a:buChar char="•"/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20000"/>
                  </a:spcAft>
                  <a:buClr>
                    <a:srgbClr val="FF5008"/>
                  </a:buClr>
                  <a:buSzPct val="150000"/>
                  <a:buChar char="-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50000"/>
                  </a:spcAft>
                  <a:buClr>
                    <a:srgbClr val="FF5008"/>
                  </a:buClr>
                  <a:buChar char="•"/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50000"/>
                  </a:spcAft>
                  <a:buClr>
                    <a:srgbClr val="FF5008"/>
                  </a:buClr>
                  <a:buSzPct val="100000"/>
                  <a:buChar char="-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uppieren 39"/>
              <p:cNvGrpSpPr/>
              <p:nvPr/>
            </p:nvGrpSpPr>
            <p:grpSpPr>
              <a:xfrm>
                <a:off x="303213" y="1782763"/>
                <a:ext cx="8240713" cy="3105710"/>
                <a:chOff x="431800" y="1738313"/>
                <a:chExt cx="8240713" cy="3105710"/>
              </a:xfrm>
            </p:grpSpPr>
            <p:sp>
              <p:nvSpPr>
                <p:cNvPr id="41" name="Oval 44"/>
                <p:cNvSpPr>
                  <a:spLocks noChangeArrowheads="1"/>
                </p:cNvSpPr>
                <p:nvPr/>
              </p:nvSpPr>
              <p:spPr bwMode="auto">
                <a:xfrm>
                  <a:off x="3413125" y="3654986"/>
                  <a:ext cx="2317750" cy="1189037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rgbClr val="000000">
                      <a:alpha val="5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•"/>
                    <a:defRPr sz="2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Char char="•"/>
                    <a:defRPr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SzPct val="100000"/>
                    <a:buChar char="-"/>
                    <a:defRPr sz="16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de-DE" altLang="de-DE" sz="2800" b="1">
                      <a:solidFill>
                        <a:schemeClr val="tx1"/>
                      </a:solidFill>
                    </a:rPr>
                    <a:t>XINFO</a:t>
                  </a:r>
                </a:p>
              </p:txBody>
            </p:sp>
            <p:sp>
              <p:nvSpPr>
                <p:cNvPr id="42" name="AutoShape 19"/>
                <p:cNvSpPr>
                  <a:spLocks noChangeArrowheads="1"/>
                </p:cNvSpPr>
                <p:nvPr/>
              </p:nvSpPr>
              <p:spPr bwMode="auto">
                <a:xfrm rot="2070056">
                  <a:off x="2497138" y="3481388"/>
                  <a:ext cx="1220787" cy="579437"/>
                </a:xfrm>
                <a:prstGeom prst="rightArrow">
                  <a:avLst>
                    <a:gd name="adj1" fmla="val 50000"/>
                    <a:gd name="adj2" fmla="val 52671"/>
                  </a:avLst>
                </a:prstGeom>
                <a:gradFill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3175">
                  <a:solidFill>
                    <a:schemeClr val="tx1">
                      <a:alpha val="50000"/>
                    </a:schemeClr>
                  </a:solidFill>
                  <a:miter lim="800000"/>
                  <a:headEnd/>
                  <a:tailEnd/>
                </a:ln>
                <a:extLst/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•"/>
                    <a:defRPr sz="2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Char char="•"/>
                    <a:defRPr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SzPct val="100000"/>
                    <a:buChar char="-"/>
                    <a:defRPr sz="16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de-DE" sz="2000"/>
                </a:p>
              </p:txBody>
            </p:sp>
            <p:sp>
              <p:nvSpPr>
                <p:cNvPr id="43" name="Oval 25"/>
                <p:cNvSpPr>
                  <a:spLocks noChangeArrowheads="1"/>
                </p:cNvSpPr>
                <p:nvPr/>
              </p:nvSpPr>
              <p:spPr bwMode="auto">
                <a:xfrm>
                  <a:off x="431800" y="2355850"/>
                  <a:ext cx="2698750" cy="1619250"/>
                </a:xfrm>
                <a:prstGeom prst="ellipse">
                  <a:avLst/>
                </a:prstGeom>
                <a:gradFill rotWithShape="1">
                  <a:gsLst>
                    <a:gs pos="100000">
                      <a:schemeClr val="bg1"/>
                    </a:gs>
                    <a:gs pos="1000">
                      <a:schemeClr val="accent1"/>
                    </a:gs>
                  </a:gsLst>
                  <a:lin ang="2700000" scaled="1"/>
                </a:gradFill>
                <a:ln w="3175">
                  <a:solidFill>
                    <a:srgbClr val="000000">
                      <a:alpha val="5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anchor="ctr"/>
                <a:lstStyle>
                  <a:lvl1pPr>
                    <a:spcBef>
                      <a:spcPct val="5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•"/>
                    <a:defRPr sz="2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Char char="•"/>
                    <a:defRPr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SzPct val="100000"/>
                    <a:buChar char="-"/>
                    <a:defRPr sz="16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de-DE" altLang="de-DE" sz="2000" b="1" dirty="0">
                      <a:solidFill>
                        <a:schemeClr val="tx1"/>
                      </a:solidFill>
                    </a:rPr>
                    <a:t>Assembler, C, Cobol, PL/I, Java, … </a:t>
                  </a:r>
                </a:p>
              </p:txBody>
            </p:sp>
            <p:sp>
              <p:nvSpPr>
                <p:cNvPr id="44" name="AutoShape 21"/>
                <p:cNvSpPr>
                  <a:spLocks noChangeArrowheads="1"/>
                </p:cNvSpPr>
                <p:nvPr/>
              </p:nvSpPr>
              <p:spPr bwMode="auto">
                <a:xfrm rot="5400000">
                  <a:off x="3990975" y="2992438"/>
                  <a:ext cx="1163637" cy="579438"/>
                </a:xfrm>
                <a:prstGeom prst="rightArrow">
                  <a:avLst>
                    <a:gd name="adj1" fmla="val 50000"/>
                    <a:gd name="adj2" fmla="val 50205"/>
                  </a:avLst>
                </a:prstGeom>
                <a:gradFill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3175">
                  <a:solidFill>
                    <a:schemeClr val="tx1">
                      <a:alpha val="50000"/>
                    </a:schemeClr>
                  </a:solidFill>
                  <a:miter lim="800000"/>
                  <a:headEnd/>
                  <a:tailEnd/>
                </a:ln>
                <a:extLst/>
              </p:spPr>
              <p:txBody>
                <a:bodyPr rot="10800000" vert="eaVert" wrap="none" anchor="ctr"/>
                <a:lstStyle>
                  <a:lvl1pPr>
                    <a:spcBef>
                      <a:spcPct val="5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•"/>
                    <a:defRPr sz="2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Char char="•"/>
                    <a:defRPr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SzPct val="100000"/>
                    <a:buChar char="-"/>
                    <a:defRPr sz="16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de-DE" sz="2000"/>
                </a:p>
              </p:txBody>
            </p:sp>
            <p:sp>
              <p:nvSpPr>
                <p:cNvPr id="45" name="Oval 25"/>
                <p:cNvSpPr>
                  <a:spLocks noChangeArrowheads="1"/>
                </p:cNvSpPr>
                <p:nvPr/>
              </p:nvSpPr>
              <p:spPr bwMode="auto">
                <a:xfrm>
                  <a:off x="3222625" y="1738313"/>
                  <a:ext cx="2698750" cy="1619250"/>
                </a:xfrm>
                <a:prstGeom prst="ellipse">
                  <a:avLst/>
                </a:prstGeom>
                <a:gradFill rotWithShape="1">
                  <a:gsLst>
                    <a:gs pos="100000">
                      <a:schemeClr val="bg1"/>
                    </a:gs>
                    <a:gs pos="0">
                      <a:schemeClr val="accent1"/>
                    </a:gs>
                  </a:gsLst>
                  <a:lin ang="2700000" scaled="1"/>
                </a:gradFill>
                <a:ln w="3175">
                  <a:solidFill>
                    <a:srgbClr val="000000">
                      <a:alpha val="5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anchor="ctr"/>
                <a:lstStyle>
                  <a:lvl1pPr>
                    <a:spcBef>
                      <a:spcPct val="5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•"/>
                    <a:defRPr sz="2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Char char="•"/>
                    <a:defRPr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SzPct val="100000"/>
                    <a:buChar char="-"/>
                    <a:defRPr sz="16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de-DE" altLang="de-DE" sz="2000" b="1">
                      <a:solidFill>
                        <a:schemeClr val="tx1"/>
                      </a:solidFill>
                    </a:rPr>
                    <a:t>JCL, Script, CICS, DB2, IMS, SMF, …</a:t>
                  </a:r>
                </a:p>
              </p:txBody>
            </p:sp>
            <p:sp>
              <p:nvSpPr>
                <p:cNvPr id="46" name="AutoShape 20"/>
                <p:cNvSpPr>
                  <a:spLocks noChangeArrowheads="1"/>
                </p:cNvSpPr>
                <p:nvPr/>
              </p:nvSpPr>
              <p:spPr bwMode="auto">
                <a:xfrm rot="8588318">
                  <a:off x="5435600" y="3490913"/>
                  <a:ext cx="1168400" cy="546100"/>
                </a:xfrm>
                <a:prstGeom prst="rightArrow">
                  <a:avLst>
                    <a:gd name="adj1" fmla="val 50000"/>
                    <a:gd name="adj2" fmla="val 53488"/>
                  </a:avLst>
                </a:prstGeom>
                <a:gradFill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3175">
                  <a:solidFill>
                    <a:schemeClr val="tx1">
                      <a:alpha val="50000"/>
                    </a:schemeClr>
                  </a:solidFill>
                  <a:miter lim="800000"/>
                  <a:headEnd/>
                  <a:tailEnd/>
                </a:ln>
                <a:extLst/>
              </p:spPr>
              <p:txBody>
                <a:bodyPr rot="10800000" wrap="none" anchor="ctr"/>
                <a:lstStyle>
                  <a:lvl1pPr>
                    <a:spcBef>
                      <a:spcPct val="5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•"/>
                    <a:defRPr sz="2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Char char="•"/>
                    <a:defRPr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SzPct val="100000"/>
                    <a:buChar char="-"/>
                    <a:defRPr sz="16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n-US" altLang="de-DE" sz="2000"/>
                </a:p>
              </p:txBody>
            </p:sp>
            <p:sp>
              <p:nvSpPr>
                <p:cNvPr id="47" name="Oval 25"/>
                <p:cNvSpPr>
                  <a:spLocks noChangeArrowheads="1"/>
                </p:cNvSpPr>
                <p:nvPr/>
              </p:nvSpPr>
              <p:spPr bwMode="auto">
                <a:xfrm>
                  <a:off x="5973763" y="2355850"/>
                  <a:ext cx="2698750" cy="16192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99000">
                      <a:schemeClr val="accent1"/>
                    </a:gs>
                  </a:gsLst>
                  <a:lin ang="2700000" scaled="1"/>
                </a:gradFill>
                <a:ln w="3175">
                  <a:solidFill>
                    <a:srgbClr val="000000">
                      <a:alpha val="50000"/>
                    </a:srgbClr>
                  </a:solidFill>
                  <a:round/>
                  <a:headEnd/>
                  <a:tailEnd/>
                </a:ln>
                <a:extLst/>
              </p:spPr>
              <p:txBody>
                <a:bodyPr lIns="0" rIns="0" anchor="ctr"/>
                <a:lstStyle>
                  <a:lvl1pPr>
                    <a:spcBef>
                      <a:spcPct val="5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•"/>
                    <a:defRPr sz="2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FF5008"/>
                    </a:buClr>
                    <a:buSzPct val="150000"/>
                    <a:buChar char="-"/>
                    <a:defRPr sz="20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Char char="•"/>
                    <a:defRPr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FF5008"/>
                    </a:buClr>
                    <a:buSzPct val="100000"/>
                    <a:buChar char="-"/>
                    <a:defRPr sz="16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chemeClr val="tx1"/>
                    </a:buClr>
                    <a:buSzPct val="100000"/>
                    <a:buChar char="–"/>
                    <a:defRPr sz="1400">
                      <a:solidFill>
                        <a:schemeClr val="bg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de-DE" altLang="de-DE" sz="2000" b="1">
                      <a:solidFill>
                        <a:schemeClr val="tx1"/>
                      </a:solidFill>
                    </a:rPr>
                    <a:t>Automic, CA7, Control-M  TWS, Zeke, …</a:t>
                  </a:r>
                </a:p>
              </p:txBody>
            </p:sp>
          </p:grpSp>
          <p:sp>
            <p:nvSpPr>
              <p:cNvPr id="39" name="Oval 3"/>
              <p:cNvSpPr>
                <a:spLocks noChangeAspect="1" noChangeArrowheads="1"/>
              </p:cNvSpPr>
              <p:nvPr/>
            </p:nvSpPr>
            <p:spPr bwMode="auto">
              <a:xfrm>
                <a:off x="2389188" y="5189538"/>
                <a:ext cx="4106863" cy="109537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2700000" scaled="1"/>
              </a:gradFill>
              <a:ln w="3175">
                <a:solidFill>
                  <a:srgbClr val="000000">
                    <a:alpha val="50000"/>
                  </a:srgbClr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spcBef>
                    <a:spcPct val="50000"/>
                  </a:spcBef>
                  <a:spcAft>
                    <a:spcPct val="20000"/>
                  </a:spcAft>
                  <a:buClr>
                    <a:srgbClr val="FF5008"/>
                  </a:buClr>
                  <a:buSzPct val="150000"/>
                  <a:buChar char="•"/>
                  <a:defRPr sz="2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20000"/>
                  </a:spcAft>
                  <a:buClr>
                    <a:srgbClr val="FF5008"/>
                  </a:buClr>
                  <a:buSzPct val="150000"/>
                  <a:buChar char="-"/>
                  <a:defRPr sz="20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50000"/>
                  </a:spcAft>
                  <a:buClr>
                    <a:srgbClr val="FF5008"/>
                  </a:buClr>
                  <a:buChar char="•"/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50000"/>
                  </a:spcAft>
                  <a:buClr>
                    <a:srgbClr val="FF5008"/>
                  </a:buClr>
                  <a:buSzPct val="100000"/>
                  <a:buChar char="-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5000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AutoShape 48"/>
            <p:cNvSpPr>
              <a:spLocks noChangeArrowheads="1"/>
            </p:cNvSpPr>
            <p:nvPr/>
          </p:nvSpPr>
          <p:spPr bwMode="auto">
            <a:xfrm>
              <a:off x="5709986" y="4749969"/>
              <a:ext cx="740641" cy="540000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 w="3175" algn="ctr">
              <a:solidFill>
                <a:srgbClr val="000000">
                  <a:alpha val="50000"/>
                </a:srgbClr>
              </a:solidFill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ist XINFO?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38200" y="752807"/>
            <a:ext cx="10515600" cy="86584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smtClean="0"/>
              <a:t>Ein umfassendes Cross-Referenz- und Reporting-Tool zur Analyse vielfältiger Systeme eines Rechenzentrums:</a:t>
            </a:r>
            <a:endParaRPr lang="de-DE"/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78" y="5338594"/>
            <a:ext cx="536284" cy="504000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7" y="5566795"/>
            <a:ext cx="536284" cy="50400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15" y="5388559"/>
            <a:ext cx="536284" cy="50400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53" y="5388559"/>
            <a:ext cx="536284" cy="504000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51" y="5853340"/>
            <a:ext cx="536284" cy="504000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02" y="5586520"/>
            <a:ext cx="536284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Chart </a:t>
            </a:r>
            <a:r>
              <a:rPr lang="de-DE" dirty="0" smtClean="0"/>
              <a:t>2. </a:t>
            </a:r>
            <a:r>
              <a:rPr lang="de-DE" dirty="0"/>
              <a:t>Schritt </a:t>
            </a:r>
            <a:r>
              <a:rPr lang="de-DE" dirty="0" smtClean="0"/>
              <a:t>– Darstellungs-Beschreibung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32769" y="1245459"/>
            <a:ext cx="2738327" cy="1191814"/>
            <a:chOff x="232769" y="1245459"/>
            <a:chExt cx="2738327" cy="1191814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769" y="1245459"/>
              <a:ext cx="2604842" cy="719688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27798" y="1975608"/>
              <a:ext cx="2443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Darstellungsart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837611" y="766567"/>
            <a:ext cx="4517643" cy="2253476"/>
            <a:chOff x="2837611" y="766567"/>
            <a:chExt cx="4517643" cy="225347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5296" y="766567"/>
              <a:ext cx="4189958" cy="1852612"/>
            </a:xfrm>
            <a:prstGeom prst="rect">
              <a:avLst/>
            </a:prstGeom>
          </p:spPr>
        </p:pic>
        <p:cxnSp>
          <p:nvCxnSpPr>
            <p:cNvPr id="19" name="Gewinkelte Verbindung 18"/>
            <p:cNvCxnSpPr>
              <a:stCxn id="15" idx="3"/>
              <a:endCxn id="3" idx="1"/>
            </p:cNvCxnSpPr>
            <p:nvPr/>
          </p:nvCxnSpPr>
          <p:spPr>
            <a:xfrm>
              <a:off x="2837611" y="1605303"/>
              <a:ext cx="327685" cy="87570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4145108" y="2558378"/>
              <a:ext cx="3010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Festlegung Achsen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7355254" y="1090293"/>
            <a:ext cx="4638399" cy="1827163"/>
            <a:chOff x="7355254" y="1090293"/>
            <a:chExt cx="4638399" cy="1827163"/>
          </a:xfrm>
        </p:grpSpPr>
        <p:cxnSp>
          <p:nvCxnSpPr>
            <p:cNvPr id="21" name="Gewinkelte Verbindung 20"/>
            <p:cNvCxnSpPr>
              <a:stCxn id="3" idx="3"/>
              <a:endCxn id="4" idx="1"/>
            </p:cNvCxnSpPr>
            <p:nvPr/>
          </p:nvCxnSpPr>
          <p:spPr>
            <a:xfrm>
              <a:off x="7355254" y="1692873"/>
              <a:ext cx="289283" cy="131463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4537" y="1090293"/>
              <a:ext cx="4349116" cy="1468085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8664270" y="2455791"/>
              <a:ext cx="3041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Kurven-Darstellung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562974" y="1824336"/>
            <a:ext cx="4430679" cy="3686888"/>
            <a:chOff x="7562974" y="1824336"/>
            <a:chExt cx="4430679" cy="368688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2974" y="3276536"/>
              <a:ext cx="4391268" cy="1795479"/>
            </a:xfrm>
            <a:prstGeom prst="rect">
              <a:avLst/>
            </a:prstGeom>
          </p:spPr>
        </p:pic>
        <p:cxnSp>
          <p:nvCxnSpPr>
            <p:cNvPr id="31" name="Gewinkelte Verbindung 30"/>
            <p:cNvCxnSpPr>
              <a:stCxn id="4" idx="3"/>
              <a:endCxn id="5" idx="3"/>
            </p:cNvCxnSpPr>
            <p:nvPr/>
          </p:nvCxnSpPr>
          <p:spPr>
            <a:xfrm flipH="1">
              <a:off x="11954242" y="1824336"/>
              <a:ext cx="39411" cy="2349940"/>
            </a:xfrm>
            <a:prstGeom prst="bentConnector3">
              <a:avLst>
                <a:gd name="adj1" fmla="val -19334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8815679" y="5049559"/>
              <a:ext cx="2378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SLA Konstante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124022" y="3457915"/>
            <a:ext cx="4438952" cy="2175757"/>
            <a:chOff x="3124022" y="3457915"/>
            <a:chExt cx="4438952" cy="217575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022" y="3457915"/>
              <a:ext cx="4119808" cy="1795479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4361736" y="5172007"/>
              <a:ext cx="2012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Abweichung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Gewinkelte Verbindung 40"/>
            <p:cNvCxnSpPr>
              <a:stCxn id="5" idx="1"/>
              <a:endCxn id="11" idx="3"/>
            </p:cNvCxnSpPr>
            <p:nvPr/>
          </p:nvCxnSpPr>
          <p:spPr>
            <a:xfrm rot="10800000" flipV="1">
              <a:off x="7243830" y="4174275"/>
              <a:ext cx="319144" cy="181379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231000" y="3371064"/>
            <a:ext cx="2893022" cy="2662696"/>
            <a:chOff x="231000" y="3371064"/>
            <a:chExt cx="2893022" cy="2662696"/>
          </a:xfrm>
        </p:grpSpPr>
        <p:sp>
          <p:nvSpPr>
            <p:cNvPr id="29" name="Textfeld 28"/>
            <p:cNvSpPr txBox="1"/>
            <p:nvPr/>
          </p:nvSpPr>
          <p:spPr>
            <a:xfrm>
              <a:off x="871225" y="5572095"/>
              <a:ext cx="1449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Legende</a:t>
              </a:r>
              <a:endParaRPr lang="de-D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000" y="3371064"/>
              <a:ext cx="2588244" cy="2262608"/>
            </a:xfrm>
            <a:prstGeom prst="rect">
              <a:avLst/>
            </a:prstGeom>
          </p:spPr>
        </p:pic>
        <p:cxnSp>
          <p:nvCxnSpPr>
            <p:cNvPr id="43" name="Gewinkelte Verbindung 42"/>
            <p:cNvCxnSpPr>
              <a:stCxn id="11" idx="1"/>
              <a:endCxn id="17" idx="3"/>
            </p:cNvCxnSpPr>
            <p:nvPr/>
          </p:nvCxnSpPr>
          <p:spPr>
            <a:xfrm rot="10800000" flipV="1">
              <a:off x="2819244" y="4355654"/>
              <a:ext cx="304778" cy="146713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hteck 45"/>
          <p:cNvSpPr/>
          <p:nvPr/>
        </p:nvSpPr>
        <p:spPr>
          <a:xfrm>
            <a:off x="4285146" y="5738187"/>
            <a:ext cx="2549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 fertig</a:t>
            </a:r>
            <a:endParaRPr lang="de-DE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Chart: </a:t>
            </a:r>
            <a:r>
              <a:rPr lang="de-DE" dirty="0" err="1" smtClean="0"/>
              <a:t>Automic</a:t>
            </a:r>
            <a:r>
              <a:rPr lang="de-DE" dirty="0" smtClean="0"/>
              <a:t> SLA </a:t>
            </a:r>
            <a:r>
              <a:rPr lang="de-DE" dirty="0" err="1" smtClean="0"/>
              <a:t>Runtime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762000"/>
            <a:ext cx="8105775" cy="5614246"/>
          </a:xfrm>
          <a:prstGeom prst="rect">
            <a:avLst/>
          </a:prstGeom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 rot="10800000">
            <a:off x="5136482" y="1196125"/>
            <a:ext cx="2585786" cy="442674"/>
          </a:xfrm>
          <a:prstGeom prst="wedgeRoundRectCallout">
            <a:avLst>
              <a:gd name="adj1" fmla="val 86610"/>
              <a:gd name="adj2" fmla="val -168573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smtClean="0">
                <a:solidFill>
                  <a:schemeClr val="tx1"/>
                </a:solidFill>
              </a:rPr>
              <a:t>SLA </a:t>
            </a:r>
            <a:r>
              <a:rPr lang="en-US" altLang="de-DE" sz="2000" dirty="0" err="1" smtClean="0">
                <a:solidFill>
                  <a:schemeClr val="tx1"/>
                </a:solidFill>
              </a:rPr>
              <a:t>Überschreitung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5136482" y="1196125"/>
            <a:ext cx="2585786" cy="442674"/>
          </a:xfrm>
          <a:prstGeom prst="wedgeRoundRectCallout">
            <a:avLst>
              <a:gd name="adj1" fmla="val -85046"/>
              <a:gd name="adj2" fmla="val -164270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smtClean="0">
                <a:solidFill>
                  <a:schemeClr val="tx1"/>
                </a:solidFill>
              </a:rPr>
              <a:t>SLA </a:t>
            </a:r>
            <a:r>
              <a:rPr lang="en-US" altLang="de-DE" sz="2000" dirty="0" err="1" smtClean="0">
                <a:solidFill>
                  <a:schemeClr val="tx1"/>
                </a:solidFill>
              </a:rPr>
              <a:t>Überschreitung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0800000">
            <a:off x="9794207" y="2691059"/>
            <a:ext cx="959518" cy="442674"/>
          </a:xfrm>
          <a:prstGeom prst="wedgeRoundRectCallout">
            <a:avLst>
              <a:gd name="adj1" fmla="val 118351"/>
              <a:gd name="adj2" fmla="val 14321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smtClean="0">
                <a:solidFill>
                  <a:schemeClr val="tx1"/>
                </a:solidFill>
              </a:rPr>
              <a:t>SLA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0800000">
            <a:off x="5136481" y="3786184"/>
            <a:ext cx="2659009" cy="442674"/>
          </a:xfrm>
          <a:prstGeom prst="wedgeRoundRectCallout">
            <a:avLst>
              <a:gd name="adj1" fmla="val 1039"/>
              <a:gd name="adj2" fmla="val 227991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smtClean="0">
                <a:solidFill>
                  <a:schemeClr val="tx1"/>
                </a:solidFill>
              </a:rPr>
              <a:t>SLA </a:t>
            </a:r>
            <a:r>
              <a:rPr lang="en-US" altLang="de-DE" sz="2000" dirty="0" err="1" smtClean="0">
                <a:solidFill>
                  <a:schemeClr val="tx1"/>
                </a:solidFill>
              </a:rPr>
              <a:t>Unterschreitung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356021" y="5856320"/>
            <a:ext cx="6779741" cy="4426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Einmal definiert und gespeichert beliebig wiederholbar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88" y="938891"/>
            <a:ext cx="9472824" cy="49975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Chart: Job Status </a:t>
            </a:r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0800000">
            <a:off x="9156546" y="4711822"/>
            <a:ext cx="1494978" cy="442674"/>
          </a:xfrm>
          <a:prstGeom prst="wedgeRoundRectCallout">
            <a:avLst>
              <a:gd name="adj1" fmla="val 111407"/>
              <a:gd name="adj2" fmla="val -155547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err="1" smtClean="0">
                <a:solidFill>
                  <a:schemeClr val="tx1"/>
                </a:solidFill>
              </a:rPr>
              <a:t>Stati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10800000">
            <a:off x="9156546" y="2604020"/>
            <a:ext cx="1494978" cy="442674"/>
          </a:xfrm>
          <a:prstGeom prst="wedgeRoundRectCallout">
            <a:avLst>
              <a:gd name="adj1" fmla="val 111407"/>
              <a:gd name="adj2" fmla="val -155547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err="1" smtClean="0">
                <a:solidFill>
                  <a:schemeClr val="tx1"/>
                </a:solidFill>
              </a:rPr>
              <a:t>Verteilung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04799" y="4711823"/>
            <a:ext cx="3921209" cy="4426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Für einen beliebigen Zeitraum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" y="1021269"/>
            <a:ext cx="10150033" cy="53548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Chart: Laufzeitschwankungen</a:t>
            </a:r>
            <a:endParaRPr lang="de-DE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0800000">
            <a:off x="9403682" y="673515"/>
            <a:ext cx="1791540" cy="442674"/>
          </a:xfrm>
          <a:prstGeom prst="wedgeRoundRectCallout">
            <a:avLst>
              <a:gd name="adj1" fmla="val 30540"/>
              <a:gd name="adj2" fmla="val -112745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err="1" smtClean="0">
                <a:solidFill>
                  <a:schemeClr val="tx1"/>
                </a:solidFill>
              </a:rPr>
              <a:t>Jobpläne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9481941" y="5554434"/>
            <a:ext cx="1795659" cy="442674"/>
          </a:xfrm>
          <a:prstGeom prst="wedgeRoundRectCallout">
            <a:avLst>
              <a:gd name="adj1" fmla="val 59212"/>
              <a:gd name="adj2" fmla="val -25282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err="1" smtClean="0">
                <a:solidFill>
                  <a:schemeClr val="tx1"/>
                </a:solidFill>
              </a:rPr>
              <a:t>Zeitachse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0800000">
            <a:off x="8880579" y="2761807"/>
            <a:ext cx="1729756" cy="442674"/>
          </a:xfrm>
          <a:prstGeom prst="wedgeRoundRectCallout">
            <a:avLst>
              <a:gd name="adj1" fmla="val 117513"/>
              <a:gd name="adj2" fmla="val -66222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err="1" smtClean="0">
                <a:solidFill>
                  <a:schemeClr val="tx1"/>
                </a:solidFill>
              </a:rPr>
              <a:t>Laufzeiten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11891" y="5692126"/>
            <a:ext cx="4151871" cy="4426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Basis kann auch SMF Daten sein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673515"/>
            <a:ext cx="8891588" cy="57707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Charts im Web</a:t>
            </a:r>
            <a:endParaRPr lang="de-DE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10800000">
            <a:off x="8232107" y="474680"/>
            <a:ext cx="1569118" cy="783193"/>
          </a:xfrm>
          <a:prstGeom prst="wedgeRoundRectCallout">
            <a:avLst>
              <a:gd name="adj1" fmla="val 208379"/>
              <a:gd name="adj2" fmla="val -31051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dirty="0" smtClean="0">
                <a:solidFill>
                  <a:schemeClr val="tx1"/>
                </a:solidFill>
              </a:rPr>
              <a:t>HTML </a:t>
            </a:r>
            <a:r>
              <a:rPr lang="en-US" altLang="de-DE" sz="2000" dirty="0" err="1" smtClean="0">
                <a:solidFill>
                  <a:schemeClr val="tx1"/>
                </a:solidFill>
              </a:rPr>
              <a:t>Seite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920666" y="5922223"/>
            <a:ext cx="6096000" cy="4426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Beliebig konfigurierbar und automatisiert erstellbar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XINFO – All in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064284"/>
            <a:ext cx="10515600" cy="49905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Datenbasis mit umfangreichen Informationen aus verschieden Quellen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Grafische Darstellung mit Auflösung von Workflow Verschachtelungen bis auf Ausführungsebene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Analyse und Darstellung von Dynamischen Aktivierungen auch bei Verwendung von Variablen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Erstellung Strukturierter HTML Dokumentation mit Ausgabe von Grafiken und Charts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smtClean="0"/>
              <a:t>Batchausführung mit Übergabe von Variablen</a:t>
            </a:r>
          </a:p>
        </p:txBody>
      </p:sp>
    </p:spTree>
    <p:extLst>
      <p:ext uri="{BB962C8B-B14F-4D97-AF65-F5344CB8AC3E}">
        <p14:creationId xmlns:p14="http://schemas.microsoft.com/office/powerpoint/2010/main" val="17329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68410" y="2475481"/>
            <a:ext cx="7629837" cy="403594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8199" y="5302478"/>
            <a:ext cx="4505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smtClean="0">
                <a:latin typeface="Arial" panose="020B0604020202020204" pitchFamily="34" charset="0"/>
                <a:cs typeface="Arial" panose="020B0604020202020204" pitchFamily="34" charset="0"/>
              </a:rPr>
              <a:t>Haftungsauschluss: Alle verwendete Icons stehen unter </a:t>
            </a:r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800" smtClean="0">
                <a:latin typeface="Arial" panose="020B0604020202020204" pitchFamily="34" charset="0"/>
                <a:cs typeface="Arial" panose="020B0604020202020204" pitchFamily="34" charset="0"/>
              </a:rPr>
              <a:t>opyright</a:t>
            </a:r>
            <a:endParaRPr lang="de-D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34" y="734746"/>
            <a:ext cx="2523857" cy="1199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962" y="1197227"/>
            <a:ext cx="2545031" cy="1209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31" y="1885179"/>
            <a:ext cx="2545031" cy="1209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62" y="2578629"/>
            <a:ext cx="2281624" cy="120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86" y="3211833"/>
            <a:ext cx="2298091" cy="1212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4" y="3818031"/>
            <a:ext cx="2515686" cy="132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97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425990" y="847906"/>
            <a:ext cx="2970755" cy="26011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>
              <a:defRPr sz="2000">
                <a:solidFill>
                  <a:schemeClr val="bg2"/>
                </a:solidFill>
                <a:latin typeface="Courier" pitchFamily="49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Courier" pitchFamily="49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9pPr>
          </a:lstStyle>
          <a:p>
            <a:pPr algn="ctr"/>
            <a:r>
              <a:rPr lang="en-GB" altLang="de-DE" sz="18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z/OS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Technische Übersicht</a:t>
            </a:r>
            <a:endParaRPr lang="de-DE"/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3613414" y="847905"/>
            <a:ext cx="1551837" cy="26011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defRPr sz="2000">
                <a:solidFill>
                  <a:schemeClr val="bg2"/>
                </a:solidFill>
                <a:latin typeface="Courier" pitchFamily="49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Courier" pitchFamily="49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9pPr>
          </a:lstStyle>
          <a:p>
            <a:pPr algn="ctr"/>
            <a:r>
              <a:rPr lang="en-GB" altLang="de-DE" sz="160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Unix, Windows</a:t>
            </a:r>
            <a:endParaRPr lang="en-GB" altLang="de-DE" sz="1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00" name="Rectangle 4"/>
          <p:cNvSpPr>
            <a:spLocks noChangeArrowheads="1"/>
          </p:cNvSpPr>
          <p:nvPr/>
        </p:nvSpPr>
        <p:spPr bwMode="auto">
          <a:xfrm>
            <a:off x="487311" y="4048756"/>
            <a:ext cx="5711108" cy="2042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>
              <a:defRPr sz="2000">
                <a:solidFill>
                  <a:schemeClr val="bg2"/>
                </a:solidFill>
                <a:latin typeface="Courier" pitchFamily="49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Courier" pitchFamily="49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9pPr>
          </a:lstStyle>
          <a:p>
            <a:pPr algn="ctr"/>
            <a:r>
              <a:rPr lang="en-GB" altLang="de-DE" sz="1800">
                <a:solidFill>
                  <a:sysClr val="windowText" lastClr="000000"/>
                </a:solidFill>
                <a:latin typeface="Arial" panose="020B0604020202020204" pitchFamily="34" charset="0"/>
              </a:rPr>
              <a:t>zOS, UNIX or Windows</a:t>
            </a:r>
          </a:p>
        </p:txBody>
      </p:sp>
      <p:cxnSp>
        <p:nvCxnSpPr>
          <p:cNvPr id="111" name="AutoShape 18"/>
          <p:cNvCxnSpPr>
            <a:cxnSpLocks noChangeShapeType="1"/>
            <a:stCxn id="69" idx="2"/>
            <a:endCxn id="100" idx="0"/>
          </p:cNvCxnSpPr>
          <p:nvPr/>
        </p:nvCxnSpPr>
        <p:spPr bwMode="auto">
          <a:xfrm rot="16200000" flipH="1">
            <a:off x="1858663" y="2564553"/>
            <a:ext cx="829705" cy="213870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AutoShape 19"/>
          <p:cNvCxnSpPr>
            <a:cxnSpLocks noChangeShapeType="1"/>
            <a:stCxn id="72" idx="2"/>
            <a:endCxn id="100" idx="0"/>
          </p:cNvCxnSpPr>
          <p:nvPr/>
        </p:nvCxnSpPr>
        <p:spPr bwMode="auto">
          <a:xfrm rot="16200000" flipH="1">
            <a:off x="2575226" y="3281117"/>
            <a:ext cx="841014" cy="69426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3" name="AutoShape 20"/>
          <p:cNvCxnSpPr>
            <a:cxnSpLocks noChangeShapeType="1"/>
            <a:stCxn id="75" idx="2"/>
            <a:endCxn id="100" idx="0"/>
          </p:cNvCxnSpPr>
          <p:nvPr/>
        </p:nvCxnSpPr>
        <p:spPr bwMode="auto">
          <a:xfrm rot="5400000">
            <a:off x="3450610" y="3111692"/>
            <a:ext cx="829319" cy="1044808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4" name="Rectangle 28"/>
          <p:cNvSpPr>
            <a:spLocks noChangeArrowheads="1"/>
          </p:cNvSpPr>
          <p:nvPr/>
        </p:nvSpPr>
        <p:spPr bwMode="auto">
          <a:xfrm>
            <a:off x="8296767" y="847905"/>
            <a:ext cx="1529838" cy="26011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defRPr sz="2000">
                <a:solidFill>
                  <a:schemeClr val="bg2"/>
                </a:solidFill>
                <a:latin typeface="Courier" pitchFamily="49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Courier" pitchFamily="49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9pPr>
          </a:lstStyle>
          <a:p>
            <a:pPr algn="ctr"/>
            <a:r>
              <a:rPr lang="en-GB" altLang="de-DE" sz="150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z/OS, Windows</a:t>
            </a:r>
            <a:endParaRPr lang="en-GB" altLang="de-DE" sz="15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0" name="Gewinkelte Verbindung 109"/>
          <p:cNvCxnSpPr>
            <a:stCxn id="90" idx="3"/>
          </p:cNvCxnSpPr>
          <p:nvPr/>
        </p:nvCxnSpPr>
        <p:spPr bwMode="auto">
          <a:xfrm rot="10800000">
            <a:off x="6342272" y="5396258"/>
            <a:ext cx="2161180" cy="39267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triangle"/>
            <a:tailEnd type="triangle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0" name="Grafik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/>
          <a:stretch/>
        </p:blipFill>
        <p:spPr>
          <a:xfrm rot="10800000" flipV="1">
            <a:off x="8503452" y="5056094"/>
            <a:ext cx="1804416" cy="1465671"/>
          </a:xfrm>
          <a:prstGeom prst="rect">
            <a:avLst/>
          </a:prstGeom>
        </p:spPr>
      </p:pic>
      <p:sp>
        <p:nvSpPr>
          <p:cNvPr id="114" name="AutoShape 16"/>
          <p:cNvSpPr>
            <a:spLocks noChangeArrowheads="1"/>
          </p:cNvSpPr>
          <p:nvPr/>
        </p:nvSpPr>
        <p:spPr bwMode="auto">
          <a:xfrm flipV="1">
            <a:off x="10482739" y="5648946"/>
            <a:ext cx="1376362" cy="442674"/>
          </a:xfrm>
          <a:prstGeom prst="wedgeRoundRectCallout">
            <a:avLst>
              <a:gd name="adj1" fmla="val -96486"/>
              <a:gd name="adj2" fmla="val 66056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smtClean="0">
                <a:solidFill>
                  <a:schemeClr val="tx1"/>
                </a:solidFill>
              </a:rPr>
              <a:t>PC Client</a:t>
            </a:r>
            <a:endParaRPr lang="en-GB" altLang="de-DE" sz="2000">
              <a:solidFill>
                <a:schemeClr val="tx1"/>
              </a:solidFill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5394362" y="847905"/>
            <a:ext cx="2699676" cy="26011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>
              <a:defRPr sz="2000">
                <a:solidFill>
                  <a:schemeClr val="bg2"/>
                </a:solidFill>
                <a:latin typeface="Courier" pitchFamily="49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Courier" pitchFamily="49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9pPr>
          </a:lstStyle>
          <a:p>
            <a:pPr algn="ctr"/>
            <a:r>
              <a:rPr lang="en-GB" altLang="de-DE" sz="18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UNIX</a:t>
            </a:r>
            <a:r>
              <a:rPr lang="en-GB" altLang="de-DE" sz="1800">
                <a:solidFill>
                  <a:sysClr val="windowText" lastClr="000000"/>
                </a:solidFill>
                <a:latin typeface="Arial" panose="020B0604020202020204" pitchFamily="34" charset="0"/>
              </a:rPr>
              <a:t>, </a:t>
            </a:r>
            <a:r>
              <a:rPr lang="en-GB" altLang="de-DE" sz="180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Windows</a:t>
            </a:r>
            <a:endParaRPr lang="en-GB" altLang="de-DE" sz="18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41" name="Rectangle 28"/>
          <p:cNvSpPr>
            <a:spLocks noChangeArrowheads="1"/>
          </p:cNvSpPr>
          <p:nvPr/>
        </p:nvSpPr>
        <p:spPr bwMode="auto">
          <a:xfrm>
            <a:off x="10031673" y="853263"/>
            <a:ext cx="1751255" cy="26011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defRPr sz="2000">
                <a:solidFill>
                  <a:schemeClr val="bg2"/>
                </a:solidFill>
                <a:latin typeface="Courier" pitchFamily="49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Courier" pitchFamily="49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Courier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Courier" pitchFamily="49" charset="0"/>
              </a:defRPr>
            </a:lvl9pPr>
          </a:lstStyle>
          <a:p>
            <a:pPr algn="ctr"/>
            <a:r>
              <a:rPr lang="en-GB" altLang="de-DE" sz="1600">
                <a:solidFill>
                  <a:sysClr val="windowText" lastClr="000000"/>
                </a:solidFill>
                <a:latin typeface="Arial" panose="020B0604020202020204" pitchFamily="34" charset="0"/>
              </a:rPr>
              <a:t>z/OS</a:t>
            </a:r>
            <a:r>
              <a:rPr lang="en-GB" altLang="de-DE" sz="160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, UNIX, </a:t>
            </a:r>
            <a:r>
              <a:rPr lang="en-GB" altLang="de-DE" sz="16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Windows</a:t>
            </a:r>
          </a:p>
        </p:txBody>
      </p:sp>
      <p:cxnSp>
        <p:nvCxnSpPr>
          <p:cNvPr id="156" name="AutoShape 24"/>
          <p:cNvCxnSpPr>
            <a:cxnSpLocks noChangeShapeType="1"/>
            <a:stCxn id="81" idx="2"/>
            <a:endCxn id="100" idx="3"/>
          </p:cNvCxnSpPr>
          <p:nvPr/>
        </p:nvCxnSpPr>
        <p:spPr bwMode="auto">
          <a:xfrm rot="5400000">
            <a:off x="5874122" y="3541785"/>
            <a:ext cx="1852700" cy="1204106"/>
          </a:xfrm>
          <a:prstGeom prst="bentConnector2">
            <a:avLst/>
          </a:prstGeom>
          <a:ln w="57150">
            <a:solidFill>
              <a:schemeClr val="accent1"/>
            </a:solidFill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0" name="AutoShape 30"/>
          <p:cNvCxnSpPr>
            <a:cxnSpLocks noChangeShapeType="1"/>
            <a:stCxn id="86" idx="2"/>
            <a:endCxn id="100" idx="3"/>
          </p:cNvCxnSpPr>
          <p:nvPr/>
        </p:nvCxnSpPr>
        <p:spPr bwMode="auto">
          <a:xfrm rot="5400000">
            <a:off x="7658769" y="1821656"/>
            <a:ext cx="1788183" cy="4708881"/>
          </a:xfrm>
          <a:prstGeom prst="bentConnector2">
            <a:avLst/>
          </a:prstGeom>
          <a:ln w="57150">
            <a:solidFill>
              <a:schemeClr val="accent1"/>
            </a:solidFill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AutoShape 30"/>
          <p:cNvCxnSpPr>
            <a:cxnSpLocks noChangeShapeType="1"/>
            <a:stCxn id="84" idx="2"/>
            <a:endCxn id="100" idx="3"/>
          </p:cNvCxnSpPr>
          <p:nvPr/>
        </p:nvCxnSpPr>
        <p:spPr bwMode="auto">
          <a:xfrm rot="5400000">
            <a:off x="6711384" y="2719885"/>
            <a:ext cx="1837339" cy="2863267"/>
          </a:xfrm>
          <a:prstGeom prst="bentConnector2">
            <a:avLst/>
          </a:prstGeom>
          <a:ln w="57150">
            <a:solidFill>
              <a:schemeClr val="accent1"/>
            </a:solidFill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AutoShape 24"/>
          <p:cNvCxnSpPr>
            <a:cxnSpLocks noChangeShapeType="1"/>
            <a:stCxn id="78" idx="2"/>
            <a:endCxn id="100" idx="3"/>
          </p:cNvCxnSpPr>
          <p:nvPr/>
        </p:nvCxnSpPr>
        <p:spPr bwMode="auto">
          <a:xfrm rot="16200000" flipH="1">
            <a:off x="5233653" y="4105421"/>
            <a:ext cx="1826999" cy="102534"/>
          </a:xfrm>
          <a:prstGeom prst="bentConnector4">
            <a:avLst>
              <a:gd name="adj1" fmla="val 22046"/>
              <a:gd name="adj2" fmla="val 802551"/>
            </a:avLst>
          </a:prstGeom>
          <a:ln w="57150">
            <a:solidFill>
              <a:schemeClr val="accent1"/>
            </a:solidFill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7" name="Grafik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21080"/>
          <a:stretch/>
        </p:blipFill>
        <p:spPr>
          <a:xfrm>
            <a:off x="5757083" y="1596353"/>
            <a:ext cx="677604" cy="1164204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21080"/>
          <a:stretch/>
        </p:blipFill>
        <p:spPr>
          <a:xfrm>
            <a:off x="7089055" y="1593311"/>
            <a:ext cx="677604" cy="1164204"/>
          </a:xfrm>
          <a:prstGeom prst="rect">
            <a:avLst/>
          </a:prstGeom>
        </p:spPr>
      </p:pic>
      <p:grpSp>
        <p:nvGrpSpPr>
          <p:cNvPr id="67" name="Gruppieren 66"/>
          <p:cNvGrpSpPr/>
          <p:nvPr/>
        </p:nvGrpSpPr>
        <p:grpSpPr>
          <a:xfrm>
            <a:off x="557552" y="2778349"/>
            <a:ext cx="1293226" cy="463319"/>
            <a:chOff x="0" y="2341"/>
            <a:chExt cx="1293226" cy="46331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8" name="Abgerundetes Rechteck 67"/>
            <p:cNvSpPr/>
            <p:nvPr/>
          </p:nvSpPr>
          <p:spPr>
            <a:xfrm>
              <a:off x="0" y="2341"/>
              <a:ext cx="1293226" cy="463319"/>
            </a:xfrm>
            <a:prstGeom prst="roundRect">
              <a:avLst/>
            </a:prstGeom>
            <a:grpFill/>
            <a:ln>
              <a:solidFill>
                <a:srgbClr val="777777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9" name="Abgerundetes Rechteck 4"/>
            <p:cNvSpPr/>
            <p:nvPr/>
          </p:nvSpPr>
          <p:spPr>
            <a:xfrm>
              <a:off x="22617" y="24958"/>
              <a:ext cx="1247992" cy="4180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JCL </a:t>
              </a:r>
              <a:b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Scanner</a:t>
              </a:r>
              <a:endParaRPr lang="de-DE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1987883" y="2767040"/>
            <a:ext cx="1321435" cy="463319"/>
            <a:chOff x="0" y="1549"/>
            <a:chExt cx="1321435" cy="46331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" name="Abgerundetes Rechteck 70"/>
            <p:cNvSpPr/>
            <p:nvPr/>
          </p:nvSpPr>
          <p:spPr>
            <a:xfrm>
              <a:off x="0" y="1549"/>
              <a:ext cx="1321435" cy="463319"/>
            </a:xfrm>
            <a:prstGeom prst="roundRect">
              <a:avLst/>
            </a:prstGeom>
            <a:grpFill/>
            <a:ln>
              <a:solidFill>
                <a:srgbClr val="777777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2" name="Abgerundetes Rechteck 4"/>
            <p:cNvSpPr/>
            <p:nvPr/>
          </p:nvSpPr>
          <p:spPr>
            <a:xfrm>
              <a:off x="22617" y="24166"/>
              <a:ext cx="1276201" cy="4180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SMF </a:t>
              </a:r>
              <a:b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Scanner</a:t>
              </a:r>
              <a:endParaRPr lang="de-DE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3715677" y="2828810"/>
            <a:ext cx="1343991" cy="410674"/>
            <a:chOff x="0" y="291"/>
            <a:chExt cx="1343991" cy="41067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" name="Abgerundetes Rechteck 73"/>
            <p:cNvSpPr/>
            <p:nvPr/>
          </p:nvSpPr>
          <p:spPr>
            <a:xfrm>
              <a:off x="0" y="291"/>
              <a:ext cx="1343991" cy="410674"/>
            </a:xfrm>
            <a:prstGeom prst="roundRect">
              <a:avLst/>
            </a:prstGeom>
            <a:grpFill/>
            <a:ln>
              <a:solidFill>
                <a:srgbClr val="777777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5" name="Abgerundetes Rechteck 4"/>
            <p:cNvSpPr/>
            <p:nvPr/>
          </p:nvSpPr>
          <p:spPr>
            <a:xfrm>
              <a:off x="20047" y="20338"/>
              <a:ext cx="1303897" cy="370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Automic Scanner</a:t>
              </a:r>
              <a:endParaRPr lang="de-DE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5478980" y="2802487"/>
            <a:ext cx="1233810" cy="463319"/>
            <a:chOff x="0" y="0"/>
            <a:chExt cx="1233810" cy="46331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7" name="Abgerundetes Rechteck 76"/>
            <p:cNvSpPr/>
            <p:nvPr/>
          </p:nvSpPr>
          <p:spPr>
            <a:xfrm>
              <a:off x="0" y="0"/>
              <a:ext cx="1233810" cy="463319"/>
            </a:xfrm>
            <a:prstGeom prst="roundRect">
              <a:avLst/>
            </a:prstGeom>
            <a:grpFill/>
            <a:ln>
              <a:solidFill>
                <a:srgbClr val="777777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8" name="Abgerundetes Rechteck 4"/>
            <p:cNvSpPr/>
            <p:nvPr/>
          </p:nvSpPr>
          <p:spPr>
            <a:xfrm>
              <a:off x="22617" y="22617"/>
              <a:ext cx="1188576" cy="4180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File</a:t>
              </a:r>
              <a: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Scanner</a:t>
              </a:r>
              <a:endParaRPr lang="de-DE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6865539" y="2796687"/>
            <a:ext cx="1073972" cy="442397"/>
            <a:chOff x="0" y="0"/>
            <a:chExt cx="1073972" cy="44239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0" name="Abgerundetes Rechteck 79"/>
            <p:cNvSpPr/>
            <p:nvPr/>
          </p:nvSpPr>
          <p:spPr>
            <a:xfrm>
              <a:off x="0" y="0"/>
              <a:ext cx="1073972" cy="442397"/>
            </a:xfrm>
            <a:prstGeom prst="roundRect">
              <a:avLst/>
            </a:prstGeom>
            <a:grpFill/>
            <a:ln w="6350">
              <a:solidFill>
                <a:srgbClr val="77777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Abgerundetes Rechteck 4"/>
            <p:cNvSpPr/>
            <p:nvPr/>
          </p:nvSpPr>
          <p:spPr>
            <a:xfrm>
              <a:off x="21596" y="21596"/>
              <a:ext cx="1030780" cy="3992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SAP Scanner</a:t>
              </a:r>
              <a:endParaRPr lang="de-DE" sz="1200" kern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8382461" y="2787695"/>
            <a:ext cx="1358450" cy="468000"/>
            <a:chOff x="0" y="1"/>
            <a:chExt cx="1358450" cy="468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3" name="Abgerundetes Rechteck 82"/>
            <p:cNvSpPr/>
            <p:nvPr/>
          </p:nvSpPr>
          <p:spPr>
            <a:xfrm>
              <a:off x="0" y="1"/>
              <a:ext cx="1358450" cy="468000"/>
            </a:xfrm>
            <a:prstGeom prst="roundRect">
              <a:avLst/>
            </a:prstGeom>
            <a:grpFill/>
            <a:ln>
              <a:solidFill>
                <a:srgbClr val="777777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4" name="Abgerundetes Rechteck 4"/>
            <p:cNvSpPr/>
            <p:nvPr/>
          </p:nvSpPr>
          <p:spPr>
            <a:xfrm>
              <a:off x="22846" y="22847"/>
              <a:ext cx="1312758" cy="422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Source Code Scanner</a:t>
              </a:r>
              <a:endParaRPr lang="de-DE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10258712" y="2814005"/>
            <a:ext cx="1297175" cy="468000"/>
            <a:chOff x="0" y="1"/>
            <a:chExt cx="1358450" cy="468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6" name="Abgerundetes Rechteck 85"/>
            <p:cNvSpPr/>
            <p:nvPr/>
          </p:nvSpPr>
          <p:spPr>
            <a:xfrm>
              <a:off x="0" y="1"/>
              <a:ext cx="1358450" cy="468000"/>
            </a:xfrm>
            <a:prstGeom prst="roundRect">
              <a:avLst/>
            </a:prstGeom>
            <a:grpFill/>
            <a:ln>
              <a:solidFill>
                <a:srgbClr val="777777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7" name="Abgerundetes Rechteck 4"/>
            <p:cNvSpPr/>
            <p:nvPr/>
          </p:nvSpPr>
          <p:spPr>
            <a:xfrm>
              <a:off x="22846" y="22847"/>
              <a:ext cx="1312758" cy="422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GB" sz="1200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wn Scanner</a:t>
              </a:r>
              <a:endParaRPr lang="de-DE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606692" y="4871367"/>
            <a:ext cx="5454622" cy="994499"/>
            <a:chOff x="0" y="0"/>
            <a:chExt cx="5423401" cy="99449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2" name="Abgerundetes Rechteck 101"/>
            <p:cNvSpPr/>
            <p:nvPr/>
          </p:nvSpPr>
          <p:spPr>
            <a:xfrm>
              <a:off x="0" y="0"/>
              <a:ext cx="5423401" cy="994499"/>
            </a:xfrm>
            <a:prstGeom prst="roundRect">
              <a:avLst/>
            </a:prstGeom>
            <a:grpFill/>
            <a:ln>
              <a:solidFill>
                <a:srgbClr val="777777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15" name="Abgerundetes Rechteck 4"/>
            <p:cNvSpPr/>
            <p:nvPr/>
          </p:nvSpPr>
          <p:spPr>
            <a:xfrm>
              <a:off x="48547" y="48547"/>
              <a:ext cx="5326307" cy="897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XINFO </a:t>
              </a:r>
            </a:p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r>
                <a:rPr lang="en-GB" sz="17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17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7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17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DB2, ORACLE </a:t>
              </a:r>
              <a:r>
                <a:rPr lang="en-GB" sz="1700" kern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GB" sz="17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MS-SQL</a:t>
              </a:r>
              <a:r>
                <a:rPr lang="en-GB" sz="17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de-DE" sz="17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437724" y="1791418"/>
            <a:ext cx="65852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smtClean="0">
                <a:solidFill>
                  <a:schemeClr val="tx1"/>
                </a:solidFill>
                <a:cs typeface="Arial" panose="020B0604020202020204" pitchFamily="34" charset="0"/>
              </a:rPr>
              <a:t>File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>
                <a:solidFill>
                  <a:schemeClr val="tx1"/>
                </a:solidFill>
                <a:cs typeface="Arial" panose="020B0604020202020204" pitchFamily="34" charset="0"/>
              </a:rPr>
              <a:t>s</a:t>
            </a:r>
            <a:r>
              <a:rPr lang="de-DE" altLang="de-DE" sz="1100" smtClean="0">
                <a:solidFill>
                  <a:schemeClr val="tx1"/>
                </a:solidFill>
                <a:cs typeface="Arial" panose="020B0604020202020204" pitchFamily="34" charset="0"/>
              </a:rPr>
              <a:t>ystem</a:t>
            </a:r>
            <a:endParaRPr lang="de-DE" altLang="de-DE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017450" y="1367485"/>
            <a:ext cx="74044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smtClean="0">
                <a:solidFill>
                  <a:schemeClr val="tx1"/>
                </a:solidFill>
                <a:cs typeface="Arial" panose="020B0604020202020204" pitchFamily="34" charset="0"/>
              </a:rPr>
              <a:t>Automic</a:t>
            </a:r>
            <a:endParaRPr lang="de-DE" altLang="de-DE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874902" y="1300088"/>
            <a:ext cx="65852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smtClean="0">
                <a:solidFill>
                  <a:schemeClr val="tx1"/>
                </a:solidFill>
                <a:cs typeface="Arial" panose="020B0604020202020204" pitchFamily="34" charset="0"/>
              </a:rPr>
              <a:t>JCL</a:t>
            </a:r>
            <a:endParaRPr lang="de-DE" altLang="de-DE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319337" y="1316381"/>
            <a:ext cx="65852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smtClean="0">
                <a:solidFill>
                  <a:schemeClr val="tx1"/>
                </a:solidFill>
                <a:cs typeface="Arial" panose="020B0604020202020204" pitchFamily="34" charset="0"/>
              </a:rPr>
              <a:t>SMF</a:t>
            </a:r>
            <a:endParaRPr lang="de-DE" altLang="de-DE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8503134" y="1213972"/>
            <a:ext cx="111710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smtClean="0">
                <a:solidFill>
                  <a:schemeClr val="tx1"/>
                </a:solidFill>
                <a:cs typeface="Arial" panose="020B0604020202020204" pitchFamily="34" charset="0"/>
              </a:rPr>
              <a:t>Cobol, PL1, C, Java, etc</a:t>
            </a:r>
            <a:endParaRPr lang="de-DE" altLang="de-DE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21080"/>
          <a:stretch/>
        </p:blipFill>
        <p:spPr>
          <a:xfrm>
            <a:off x="8722884" y="1600645"/>
            <a:ext cx="677604" cy="1164204"/>
          </a:xfrm>
          <a:prstGeom prst="rect">
            <a:avLst/>
          </a:prstGeom>
        </p:spPr>
      </p:pic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10482739" y="1398223"/>
            <a:ext cx="844078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smtClean="0">
                <a:solidFill>
                  <a:schemeClr val="tx1"/>
                </a:solidFill>
                <a:cs typeface="Arial" panose="020B0604020202020204" pitchFamily="34" charset="0"/>
              </a:rPr>
              <a:t>Own data</a:t>
            </a:r>
            <a:endParaRPr lang="de-DE" altLang="de-DE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21080"/>
          <a:stretch/>
        </p:blipFill>
        <p:spPr>
          <a:xfrm>
            <a:off x="10568497" y="1621195"/>
            <a:ext cx="677604" cy="1164204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21080"/>
          <a:stretch/>
        </p:blipFill>
        <p:spPr>
          <a:xfrm>
            <a:off x="4048870" y="1617013"/>
            <a:ext cx="677604" cy="1164204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21080"/>
          <a:stretch/>
        </p:blipFill>
        <p:spPr>
          <a:xfrm>
            <a:off x="2310409" y="1573689"/>
            <a:ext cx="677604" cy="11642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21080"/>
          <a:stretch/>
        </p:blipFill>
        <p:spPr>
          <a:xfrm>
            <a:off x="865363" y="1556172"/>
            <a:ext cx="677604" cy="1164204"/>
          </a:xfrm>
          <a:prstGeom prst="rect">
            <a:avLst/>
          </a:prstGeom>
        </p:spPr>
      </p:pic>
      <p:sp>
        <p:nvSpPr>
          <p:cNvPr id="3" name="Flussdiagramm: Magnetplattenspeicher 2"/>
          <p:cNvSpPr/>
          <p:nvPr/>
        </p:nvSpPr>
        <p:spPr>
          <a:xfrm>
            <a:off x="799070" y="4953785"/>
            <a:ext cx="659027" cy="83514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8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XINFO und Automic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8844" y="1344169"/>
            <a:ext cx="8719340" cy="43981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Durchgängige Jobnetzpläne über alle </a:t>
            </a:r>
            <a:r>
              <a:rPr lang="de-DE" dirty="0" err="1" smtClean="0"/>
              <a:t>Jobpläne</a:t>
            </a:r>
            <a:r>
              <a:rPr lang="de-DE" dirty="0" smtClean="0"/>
              <a:t> über alle Level.</a:t>
            </a:r>
            <a:br>
              <a:rPr lang="de-DE" dirty="0" smtClean="0"/>
            </a:br>
            <a:r>
              <a:rPr lang="de-DE" dirty="0" smtClean="0"/>
              <a:t>Damit können Sie alle Abhängigkeiten auf </a:t>
            </a:r>
            <a:r>
              <a:rPr lang="de-DE" dirty="0" err="1" smtClean="0"/>
              <a:t>Jobebene</a:t>
            </a:r>
            <a:r>
              <a:rPr lang="de-DE" dirty="0" smtClean="0"/>
              <a:t> analysieren und optimieren.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Berücksichtigt auch dynamische Aktivierungen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Mächtige und schnelle Suchfunktion. Alle Attribute der Objekte können dabei beliebig kombiniert werden z.B.: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Adhoc</a:t>
            </a:r>
            <a:r>
              <a:rPr lang="de-DE" dirty="0" smtClean="0"/>
              <a:t>-Auswertungen, z.B. welche Jobs laufen auf Server </a:t>
            </a:r>
            <a:r>
              <a:rPr lang="de-DE" dirty="0" err="1" smtClean="0"/>
              <a:t>xyz</a:t>
            </a:r>
            <a:r>
              <a:rPr lang="de-DE" dirty="0" smtClean="0"/>
              <a:t>? (auch wenn der Host-Name über Variable gesetzt wird)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Automatische Kontrolle der eigenen Konventionen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„unendliche“ Job-</a:t>
            </a:r>
            <a:r>
              <a:rPr lang="de-DE" dirty="0" err="1" smtClean="0"/>
              <a:t>History</a:t>
            </a:r>
            <a:r>
              <a:rPr lang="de-DE" dirty="0" smtClean="0"/>
              <a:t> bzw. –Laufzeitinformationen, ohne die UC4-DB zu belasten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Ergänzung Informationen durch Integration weiterer Quellen auf dem </a:t>
            </a:r>
            <a:r>
              <a:rPr lang="de-DE" dirty="0" err="1" smtClean="0"/>
              <a:t>zOS</a:t>
            </a:r>
            <a:r>
              <a:rPr lang="de-DE" dirty="0" smtClean="0"/>
              <a:t> wie z.B. JCL, DB2 und SMF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Gibt auch „nicht-Experten“ Einblick in die Produktion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35864" y="761675"/>
            <a:ext cx="10515600" cy="5824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XINFO ist eine sinnvolle </a:t>
            </a:r>
            <a:r>
              <a:rPr lang="de-DE" dirty="0" err="1" smtClean="0"/>
              <a:t>Automic</a:t>
            </a:r>
            <a:r>
              <a:rPr lang="de-DE" dirty="0" smtClean="0"/>
              <a:t> Ergänzung und bietet u.a.: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307" y="1432329"/>
            <a:ext cx="2292181" cy="10890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307" y="3003221"/>
            <a:ext cx="2273111" cy="10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81" y="673515"/>
            <a:ext cx="2020329" cy="57713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Automic – Auswahl</a:t>
            </a:r>
            <a:endParaRPr lang="de-DE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649884" y="5315574"/>
            <a:ext cx="1785294" cy="96989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838922" y="788828"/>
            <a:ext cx="5063332" cy="671147"/>
          </a:xfrm>
          <a:prstGeom prst="wedgeRoundRectCallout">
            <a:avLst>
              <a:gd name="adj1" fmla="val -13671"/>
              <a:gd name="adj2" fmla="val 243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Der PC-Client von XINFO bietet einfachsten Zugriff auf alle Daten: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649884" y="4102443"/>
            <a:ext cx="1785294" cy="121313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340302" y="5161758"/>
            <a:ext cx="2060575" cy="1123712"/>
          </a:xfrm>
          <a:prstGeom prst="wedgeRoundRectCallout">
            <a:avLst>
              <a:gd name="adj1" fmla="val -146443"/>
              <a:gd name="adj2" fmla="val 1146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Graphische Netz- und Balkenpläne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307757" y="4102443"/>
            <a:ext cx="2125663" cy="783193"/>
          </a:xfrm>
          <a:prstGeom prst="wedgeRoundRectCallout">
            <a:avLst>
              <a:gd name="adj1" fmla="val -147074"/>
              <a:gd name="adj2" fmla="val 2830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Job-Historie und Forecast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649884" y="1052440"/>
            <a:ext cx="1785294" cy="30500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275214" y="1996382"/>
            <a:ext cx="2125663" cy="1123712"/>
          </a:xfrm>
          <a:prstGeom prst="wedgeRoundRectCallout">
            <a:avLst>
              <a:gd name="adj1" fmla="val -147074"/>
              <a:gd name="adj2" fmla="val 2830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Cross Referenz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aller Objekt Definitionen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590" y="3484424"/>
            <a:ext cx="2949149" cy="140121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568" y="4951960"/>
            <a:ext cx="2949149" cy="140121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590" y="1693201"/>
            <a:ext cx="2924613" cy="13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00087"/>
            <a:ext cx="11487150" cy="5457825"/>
          </a:xfrm>
          <a:prstGeom prst="rect">
            <a:avLst/>
          </a:prstGeom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74424" y="1484313"/>
            <a:ext cx="2899611" cy="4451266"/>
          </a:xfrm>
          <a:prstGeom prst="roundRect">
            <a:avLst>
              <a:gd name="adj" fmla="val 964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Automic – Runtimes (Job History)</a:t>
            </a:r>
            <a:endParaRPr lang="de-DE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948634" y="3207662"/>
            <a:ext cx="1463675" cy="442674"/>
          </a:xfrm>
          <a:prstGeom prst="wedgeRoundRectCallout">
            <a:avLst>
              <a:gd name="adj1" fmla="val 34884"/>
              <a:gd name="adj2" fmla="val -11420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cs typeface="Arial" panose="020B0604020202020204" pitchFamily="34" charset="0"/>
              </a:rPr>
              <a:t>Start / End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9363031" y="3314031"/>
            <a:ext cx="1795463" cy="1123712"/>
          </a:xfrm>
          <a:prstGeom prst="wedgeRoundRectCallout">
            <a:avLst>
              <a:gd name="adj1" fmla="val -48042"/>
              <a:gd name="adj2" fmla="val -1000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cs typeface="Arial" panose="020B0604020202020204" pitchFamily="34" charset="0"/>
              </a:rPr>
              <a:t>Status, Dauer, CPU-Time …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558464" y="1480301"/>
            <a:ext cx="2991978" cy="4407151"/>
          </a:xfrm>
          <a:prstGeom prst="roundRect">
            <a:avLst>
              <a:gd name="adj" fmla="val 76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8550441" y="1453729"/>
            <a:ext cx="3160295" cy="4407151"/>
          </a:xfrm>
          <a:prstGeom prst="roundRect">
            <a:avLst>
              <a:gd name="adj" fmla="val 76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Helvetica" panose="020B0604020202020204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774721" y="5271586"/>
            <a:ext cx="4171950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chemeClr val="tx1"/>
                </a:solidFill>
                <a:cs typeface="Arial" panose="020B0604020202020204" pitchFamily="34" charset="0"/>
              </a:rPr>
              <a:t>Sie können diese </a:t>
            </a:r>
            <a:r>
              <a:rPr lang="de-DE" altLang="de-DE" sz="1800" smtClean="0">
                <a:solidFill>
                  <a:schemeClr val="tx1"/>
                </a:solidFill>
                <a:cs typeface="Arial" panose="020B0604020202020204" pitchFamily="34" charset="0"/>
              </a:rPr>
              <a:t>Laufzeit-Daten </a:t>
            </a:r>
            <a:r>
              <a:rPr lang="de-DE" altLang="de-DE" sz="1800">
                <a:solidFill>
                  <a:schemeClr val="tx1"/>
                </a:solidFill>
                <a:cs typeface="Arial" panose="020B0604020202020204" pitchFamily="34" charset="0"/>
              </a:rPr>
              <a:t>im </a:t>
            </a:r>
            <a:r>
              <a:rPr lang="de-DE" altLang="de-DE" sz="1800" smtClean="0">
                <a:solidFill>
                  <a:schemeClr val="tx1"/>
                </a:solidFill>
                <a:cs typeface="Arial" panose="020B0604020202020204" pitchFamily="34" charset="0"/>
              </a:rPr>
              <a:t>XINFO für eine langen Zeitraum halten, länger </a:t>
            </a:r>
            <a:r>
              <a:rPr lang="de-DE" altLang="de-DE" sz="1800">
                <a:solidFill>
                  <a:schemeClr val="tx1"/>
                </a:solidFill>
                <a:cs typeface="Arial" panose="020B0604020202020204" pitchFamily="34" charset="0"/>
              </a:rPr>
              <a:t>als im </a:t>
            </a:r>
            <a:r>
              <a:rPr lang="de-DE" altLang="de-DE" sz="1800" smtClean="0">
                <a:solidFill>
                  <a:schemeClr val="tx1"/>
                </a:solidFill>
                <a:cs typeface="Arial" panose="020B0604020202020204" pitchFamily="34" charset="0"/>
              </a:rPr>
              <a:t>Automic.</a:t>
            </a:r>
            <a:endParaRPr lang="en-US" altLang="de-DE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269331" y="866371"/>
            <a:ext cx="3591365" cy="783193"/>
          </a:xfrm>
          <a:prstGeom prst="wedgeRoundRectCallout">
            <a:avLst>
              <a:gd name="adj1" fmla="val -37682"/>
              <a:gd name="adj2" fmla="val 1342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  <a:cs typeface="Arial" panose="020B0604020202020204" pitchFamily="34" charset="0"/>
              </a:rPr>
              <a:t>Automic Objekte (Jobs, Pläne, Filetransfer </a:t>
            </a:r>
            <a:r>
              <a:rPr lang="de-DE" altLang="de-DE" sz="2000">
                <a:solidFill>
                  <a:schemeClr val="tx1"/>
                </a:solidFill>
                <a:cs typeface="Arial" panose="020B0604020202020204" pitchFamily="34" charset="0"/>
              </a:rPr>
              <a:t>etc</a:t>
            </a:r>
            <a:r>
              <a:rPr lang="de-DE" altLang="de-DE" sz="2000" smtClean="0">
                <a:solidFill>
                  <a:schemeClr val="tx1"/>
                </a:solidFill>
                <a:cs typeface="Arial" panose="020B0604020202020204" pitchFamily="34" charset="0"/>
              </a:rPr>
              <a:t>.)</a:t>
            </a:r>
            <a:endParaRPr lang="de-DE" altLang="de-DE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 autoUpdateAnimBg="0"/>
      <p:bldP spid="13" grpId="0" animBg="1" autoUpdateAnimBg="0"/>
      <p:bldP spid="16" grpId="0" animBg="1"/>
      <p:bldP spid="17" grpId="0" animBg="1"/>
      <p:bldP spid="14" grpId="0" animBg="1"/>
      <p:bldP spid="1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Automic – Runtime Barchart (Job History)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00087"/>
            <a:ext cx="11487150" cy="5457825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031038" y="743585"/>
            <a:ext cx="1795462" cy="442674"/>
          </a:xfrm>
          <a:prstGeom prst="wedgeRoundRectCallout">
            <a:avLst>
              <a:gd name="adj1" fmla="val -15595"/>
              <a:gd name="adj2" fmla="val 10117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Zeitachse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762081" y="2268021"/>
            <a:ext cx="2128838" cy="1464231"/>
          </a:xfrm>
          <a:prstGeom prst="wedgeRoundRectCallout">
            <a:avLst>
              <a:gd name="adj1" fmla="val -74354"/>
              <a:gd name="adj2" fmla="val 1921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Gelb: Aktivierung Grün: Laufzeit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Rot: Error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95171" y="5129270"/>
            <a:ext cx="1795462" cy="442674"/>
          </a:xfrm>
          <a:prstGeom prst="wedgeRoundRectCallout">
            <a:avLst>
              <a:gd name="adj1" fmla="val 74755"/>
              <a:gd name="adj2" fmla="val -4581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Anzahl aktive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73798" y="3862264"/>
            <a:ext cx="2238208" cy="1123712"/>
          </a:xfrm>
          <a:prstGeom prst="wedgeRoundRectCallout">
            <a:avLst>
              <a:gd name="adj1" fmla="val 27553"/>
              <a:gd name="adj2" fmla="val -778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Automic Objekte (Jobs</a:t>
            </a:r>
            <a:r>
              <a:rPr lang="de-DE" altLang="de-DE" sz="2000">
                <a:solidFill>
                  <a:schemeClr val="tx1"/>
                </a:solidFill>
              </a:rPr>
              <a:t>, </a:t>
            </a:r>
            <a:r>
              <a:rPr lang="de-DE" altLang="de-DE" sz="2000" smtClean="0">
                <a:solidFill>
                  <a:schemeClr val="tx1"/>
                </a:solidFill>
              </a:rPr>
              <a:t>Pläne</a:t>
            </a:r>
            <a:r>
              <a:rPr lang="de-DE" altLang="de-DE" sz="2000">
                <a:solidFill>
                  <a:schemeClr val="tx1"/>
                </a:solidFill>
              </a:rPr>
              <a:t>, </a:t>
            </a:r>
            <a:r>
              <a:rPr lang="de-DE" altLang="de-DE" sz="2000" smtClean="0">
                <a:solidFill>
                  <a:schemeClr val="tx1"/>
                </a:solidFill>
              </a:rPr>
              <a:t>Filetransfer </a:t>
            </a:r>
            <a:r>
              <a:rPr lang="de-DE" altLang="de-DE" sz="2000">
                <a:solidFill>
                  <a:schemeClr val="tx1"/>
                </a:solidFill>
              </a:rPr>
              <a:t>etc</a:t>
            </a:r>
            <a:r>
              <a:rPr lang="de-DE" altLang="de-DE" sz="2000" smtClean="0">
                <a:solidFill>
                  <a:schemeClr val="tx1"/>
                </a:solidFill>
              </a:rPr>
              <a:t>.)</a:t>
            </a:r>
            <a:endParaRPr lang="de-DE" alt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700087"/>
            <a:ext cx="11487150" cy="5457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Automic</a:t>
            </a:r>
            <a:r>
              <a:rPr lang="de-DE" dirty="0" smtClean="0"/>
              <a:t> – Planübergreifender Job Netzplan</a:t>
            </a:r>
            <a:endParaRPr lang="de-DE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75095" y="3676788"/>
            <a:ext cx="2037849" cy="442674"/>
          </a:xfrm>
          <a:prstGeom prst="wedgeRoundRectCallout">
            <a:avLst>
              <a:gd name="adj1" fmla="val -15013"/>
              <a:gd name="adj2" fmla="val -30052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</a:rPr>
              <a:t>„Master-Plan“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318822" y="3676788"/>
            <a:ext cx="1860550" cy="442674"/>
          </a:xfrm>
          <a:prstGeom prst="wedgeRoundRectCallout">
            <a:avLst>
              <a:gd name="adj1" fmla="val -10537"/>
              <a:gd name="adj2" fmla="val -11024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Plan-A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834898" y="1438944"/>
            <a:ext cx="1858962" cy="442674"/>
          </a:xfrm>
          <a:prstGeom prst="wedgeRoundRectCallout">
            <a:avLst>
              <a:gd name="adj1" fmla="val -87588"/>
              <a:gd name="adj2" fmla="val 3376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Plan-B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9694684" y="3676788"/>
            <a:ext cx="1858962" cy="442674"/>
          </a:xfrm>
          <a:prstGeom prst="wedgeRoundRectCallout">
            <a:avLst>
              <a:gd name="adj1" fmla="val -49421"/>
              <a:gd name="adj2" fmla="val -7318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Plan-C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710731" y="4328452"/>
            <a:ext cx="6738069" cy="119181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7150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145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2860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</a:rPr>
              <a:t>Job Netzplan mit allen Objekten des „Master-Plans</a:t>
            </a:r>
            <a:r>
              <a:rPr lang="de-DE" altLang="de-DE" sz="2000" dirty="0" smtClean="0">
                <a:solidFill>
                  <a:schemeClr val="tx1"/>
                </a:solidFill>
              </a:rPr>
              <a:t>“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+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 smtClean="0">
                <a:solidFill>
                  <a:schemeClr val="tx1"/>
                </a:solidFill>
              </a:rPr>
              <a:t>aller </a:t>
            </a:r>
            <a:r>
              <a:rPr lang="de-DE" altLang="de-DE" sz="2000" dirty="0">
                <a:solidFill>
                  <a:schemeClr val="tx1"/>
                </a:solidFill>
              </a:rPr>
              <a:t>Objekte der darin enthaltenen </a:t>
            </a:r>
            <a:r>
              <a:rPr lang="de-DE" altLang="de-DE" sz="2000" dirty="0" err="1">
                <a:solidFill>
                  <a:schemeClr val="tx1"/>
                </a:solidFill>
              </a:rPr>
              <a:t>JobPläne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700087"/>
            <a:ext cx="11487150" cy="5457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Automic – Darstellung ‚ACTIVATE_UC_OBJECT</a:t>
            </a:r>
            <a:r>
              <a:rPr lang="de-DE"/>
              <a:t>‘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r="38285" b="64347"/>
          <a:stretch/>
        </p:blipFill>
        <p:spPr>
          <a:xfrm>
            <a:off x="4940981" y="807777"/>
            <a:ext cx="6784294" cy="186213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4143374" y="2285999"/>
            <a:ext cx="4953001" cy="22955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571748" y="2805942"/>
            <a:ext cx="3409951" cy="442674"/>
          </a:xfrm>
          <a:prstGeom prst="wedgeRoundRectCallout">
            <a:avLst>
              <a:gd name="adj1" fmla="val 11386"/>
              <a:gd name="adj2" fmla="val 18969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5008"/>
              </a:buClr>
              <a:buSzPct val="15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5008"/>
              </a:buClr>
              <a:buSzPct val="15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5008"/>
              </a:buClr>
              <a:buSzPct val="150000"/>
              <a:buChar char="»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smtClean="0">
                <a:solidFill>
                  <a:schemeClr val="tx1"/>
                </a:solidFill>
              </a:rPr>
              <a:t>ACTIVATE_UC_OBJECT</a:t>
            </a:r>
            <a:endParaRPr lang="de-DE" alt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XINFO - Scanner DS - Automic</Template>
  <TotalTime>0</TotalTime>
  <Words>669</Words>
  <Application>Microsoft Office PowerPoint</Application>
  <PresentationFormat>Breitbild</PresentationFormat>
  <Paragraphs>148</Paragraphs>
  <Slides>26</Slides>
  <Notes>4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</vt:lpstr>
      <vt:lpstr>Helvetica</vt:lpstr>
      <vt:lpstr>Symbol</vt:lpstr>
      <vt:lpstr>Office Theme</vt:lpstr>
      <vt:lpstr>PowerPoint-Präsentation</vt:lpstr>
      <vt:lpstr>Was ist XINFO?</vt:lpstr>
      <vt:lpstr>Technische Übersicht</vt:lpstr>
      <vt:lpstr>XINFO und Automic</vt:lpstr>
      <vt:lpstr>Automic – Auswahl</vt:lpstr>
      <vt:lpstr>Automic – Runtimes (Job History)</vt:lpstr>
      <vt:lpstr>Automic – Runtime Barchart (Job History)</vt:lpstr>
      <vt:lpstr>Automic – Planübergreifender Job Netzplan</vt:lpstr>
      <vt:lpstr>Automic – Darstellung ‚ACTIVATE_UC_OBJECT‘</vt:lpstr>
      <vt:lpstr>Automic – Darstellung ‚Post Script Activation‘</vt:lpstr>
      <vt:lpstr>Kritischer Pfad im Automic Jobnetzplan</vt:lpstr>
      <vt:lpstr>XINFO – Daten Export</vt:lpstr>
      <vt:lpstr>Automic – Suche nach inaktiven Objekten</vt:lpstr>
      <vt:lpstr>Automic – Gelöschte Objekte</vt:lpstr>
      <vt:lpstr>XINFO – Batch Interface</vt:lpstr>
      <vt:lpstr>XINFO – Batch Interface</vt:lpstr>
      <vt:lpstr>XINFO – Automic HTML Dokumentation</vt:lpstr>
      <vt:lpstr>PowerPoint-Präsentation</vt:lpstr>
      <vt:lpstr>Chart 1. Schritt - Datenbesorgung</vt:lpstr>
      <vt:lpstr>Chart 2. Schritt – Darstellungs-Beschreibung</vt:lpstr>
      <vt:lpstr>Chart: Automic SLA Runtime</vt:lpstr>
      <vt:lpstr>Chart: Job Status History</vt:lpstr>
      <vt:lpstr>Chart: Laufzeitschwankungen</vt:lpstr>
      <vt:lpstr>Charts im Web</vt:lpstr>
      <vt:lpstr>XINFO – All in One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 Salgado</dc:creator>
  <cp:lastModifiedBy>Jens Wehrmann</cp:lastModifiedBy>
  <cp:revision>70</cp:revision>
  <dcterms:created xsi:type="dcterms:W3CDTF">2017-03-30T08:06:56Z</dcterms:created>
  <dcterms:modified xsi:type="dcterms:W3CDTF">2017-06-01T09:46:09Z</dcterms:modified>
</cp:coreProperties>
</file>